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6" r:id="rId1"/>
  </p:sldMasterIdLst>
  <p:notesMasterIdLst>
    <p:notesMasterId r:id="rId31"/>
  </p:notesMasterIdLst>
  <p:sldIdLst>
    <p:sldId id="256" r:id="rId2"/>
    <p:sldId id="280" r:id="rId3"/>
    <p:sldId id="339" r:id="rId4"/>
    <p:sldId id="340" r:id="rId5"/>
    <p:sldId id="380" r:id="rId6"/>
    <p:sldId id="399" r:id="rId7"/>
    <p:sldId id="324" r:id="rId8"/>
    <p:sldId id="396" r:id="rId9"/>
    <p:sldId id="397" r:id="rId10"/>
    <p:sldId id="406" r:id="rId11"/>
    <p:sldId id="398" r:id="rId12"/>
    <p:sldId id="408" r:id="rId13"/>
    <p:sldId id="402" r:id="rId14"/>
    <p:sldId id="403" r:id="rId15"/>
    <p:sldId id="404" r:id="rId16"/>
    <p:sldId id="405" r:id="rId17"/>
    <p:sldId id="407" r:id="rId18"/>
    <p:sldId id="366" r:id="rId19"/>
    <p:sldId id="388" r:id="rId20"/>
    <p:sldId id="389" r:id="rId21"/>
    <p:sldId id="390" r:id="rId22"/>
    <p:sldId id="391" r:id="rId23"/>
    <p:sldId id="392" r:id="rId24"/>
    <p:sldId id="394" r:id="rId25"/>
    <p:sldId id="393" r:id="rId26"/>
    <p:sldId id="409" r:id="rId27"/>
    <p:sldId id="395" r:id="rId28"/>
    <p:sldId id="400" r:id="rId29"/>
    <p:sldId id="401" r:id="rId3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0174" autoAdjust="0"/>
  </p:normalViewPr>
  <p:slideViewPr>
    <p:cSldViewPr>
      <p:cViewPr varScale="1">
        <p:scale>
          <a:sx n="74" d="100"/>
          <a:sy n="74" d="100"/>
        </p:scale>
        <p:origin x="2608" y="52"/>
      </p:cViewPr>
      <p:guideLst>
        <p:guide orient="horz" pos="1620"/>
        <p:guide pos="2880"/>
      </p:guideLst>
    </p:cSldViewPr>
  </p:slideViewPr>
  <p:notesTextViewPr>
    <p:cViewPr>
      <p:scale>
        <a:sx n="1" d="1"/>
        <a:sy n="1" d="1"/>
      </p:scale>
      <p:origin x="0" y="0"/>
    </p:cViewPr>
  </p:notesTextViewPr>
  <p:sorterViewPr>
    <p:cViewPr>
      <p:scale>
        <a:sx n="106" d="100"/>
        <a:sy n="10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49775B-8F53-4D6D-8CF3-A5EC3380B11F}" type="datetimeFigureOut">
              <a:rPr lang="en-US" smtClean="0"/>
              <a:t>9/29/2018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E49CAB-11E7-4E46-B3A8-B9759289B5BF}" type="slidenum">
              <a:rPr lang="en-US" smtClean="0"/>
              <a:t>‹#›</a:t>
            </a:fld>
            <a:endParaRPr lang="en-US"/>
          </a:p>
        </p:txBody>
      </p:sp>
    </p:spTree>
    <p:extLst>
      <p:ext uri="{BB962C8B-B14F-4D97-AF65-F5344CB8AC3E}">
        <p14:creationId xmlns:p14="http://schemas.microsoft.com/office/powerpoint/2010/main" val="1908658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Ted_Nelson"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www.bankofcanada.ca/rates/related/inflation-calculator/" TargetMode="External"/><Relationship Id="rId5" Type="http://schemas.openxmlformats.org/officeDocument/2006/relationships/hyperlink" Target="https://scs.senecac.on.ca/~timothy.mckenna/offline/pcpress.pdf" TargetMode="External"/><Relationship Id="rId4" Type="http://schemas.openxmlformats.org/officeDocument/2006/relationships/hyperlink" Target="https://en.wikipedia.org/wiki/VisiCalc#cite_note-7"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jstor.org/pss/455415"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Gartner_Group" TargetMode="External"/><Relationship Id="rId7" Type="http://schemas.openxmlformats.org/officeDocument/2006/relationships/hyperlink" Target="https://en.wikipedia.org/wiki/Visual_Basic_.NET"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C++" TargetMode="External"/><Relationship Id="rId5" Type="http://schemas.openxmlformats.org/officeDocument/2006/relationships/hyperlink" Target="https://en.wikipedia.org/wiki/Computerworld" TargetMode="External"/><Relationship Id="rId4" Type="http://schemas.openxmlformats.org/officeDocument/2006/relationships/hyperlink" Target="https://en.wikipedia.org/wiki/COBOL#cite_note-99"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Go_To_Statement_Considered_Harmful"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en.wikipedia.org/wiki/Database_schema" TargetMode="External"/><Relationship Id="rId5" Type="http://schemas.openxmlformats.org/officeDocument/2006/relationships/hyperlink" Target="https://en.wikipedia.org/wiki/Communications_of_the_ACM" TargetMode="External"/><Relationship Id="rId4" Type="http://schemas.openxmlformats.org/officeDocument/2006/relationships/hyperlink" Target="https://en.wikipedia.org/wiki/Edsger_W._Dijkstra"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Measuring_programming_language_popularity"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ki/Computer_program"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en.wikipedia.org/wiki/Computer_hardware"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Human_computer"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a:t>
            </a:fld>
            <a:endParaRPr lang="en-US"/>
          </a:p>
        </p:txBody>
      </p:sp>
    </p:spTree>
    <p:extLst>
      <p:ext uri="{BB962C8B-B14F-4D97-AF65-F5344CB8AC3E}">
        <p14:creationId xmlns:p14="http://schemas.microsoft.com/office/powerpoint/2010/main" val="1774215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Large scale computer architecture was established by the IBM/360 “mainframe” or “big iron” in the 1960’s and continues today. A ‘big iron’ mainframe is called that because the CPU and iron core memory were contained in a frame, the </a:t>
            </a:r>
            <a:r>
              <a:rPr lang="en-US" i="1" dirty="0"/>
              <a:t>main</a:t>
            </a:r>
            <a:r>
              <a:rPr lang="en-US" dirty="0"/>
              <a:t> frame. Current IBM mainframes are known as the Z series where Z stands for zero downtime. Z14 can process </a:t>
            </a:r>
            <a:r>
              <a:rPr lang="en-CA" sz="1200" b="0" i="0" kern="1200" dirty="0">
                <a:solidFill>
                  <a:schemeClr val="tx1"/>
                </a:solidFill>
                <a:effectLst/>
                <a:latin typeface="+mn-lt"/>
                <a:ea typeface="+mn-ea"/>
                <a:cs typeface="+mn-cs"/>
              </a:rPr>
              <a:t>12 billion </a:t>
            </a:r>
            <a:r>
              <a:rPr lang="en-CA" sz="1200" b="0" i="1" kern="1200" dirty="0">
                <a:solidFill>
                  <a:schemeClr val="tx1"/>
                </a:solidFill>
                <a:effectLst/>
                <a:latin typeface="+mn-lt"/>
                <a:ea typeface="+mn-ea"/>
                <a:cs typeface="+mn-cs"/>
              </a:rPr>
              <a:t>encrypted </a:t>
            </a:r>
            <a:r>
              <a:rPr lang="en-CA" sz="1200" b="0" i="0" kern="1200" dirty="0">
                <a:solidFill>
                  <a:schemeClr val="tx1"/>
                </a:solidFill>
                <a:effectLst/>
                <a:latin typeface="+mn-lt"/>
                <a:ea typeface="+mn-ea"/>
                <a:cs typeface="+mn-cs"/>
              </a:rPr>
              <a:t>transactions per day or ~140,000/second.</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A z/OS address space (</a:t>
            </a:r>
            <a:r>
              <a:rPr lang="en-CA" dirty="0"/>
              <a:t>16 exabytes) </a:t>
            </a:r>
            <a:r>
              <a:rPr lang="en-CA" sz="1200" b="0" i="0" kern="1200" dirty="0">
                <a:solidFill>
                  <a:schemeClr val="tx1"/>
                </a:solidFill>
                <a:effectLst/>
                <a:latin typeface="+mn-lt"/>
                <a:ea typeface="+mn-ea"/>
                <a:cs typeface="+mn-cs"/>
              </a:rPr>
              <a:t>is 4 billion times the size of an x86 32-bit 4 gigabyte address space. X86-64 can address 4 petabytes.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https://www.ibm.com/it-infrastructure/z/news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a:solidFill>
                  <a:schemeClr val="tx1"/>
                </a:solidFill>
                <a:effectLst/>
                <a:latin typeface="+mn-lt"/>
                <a:ea typeface="+mn-ea"/>
                <a:cs typeface="+mn-cs"/>
              </a:rPr>
              <a:t>https://www.ibm.com/it-infrastructure/linuxone</a:t>
            </a:r>
            <a:endParaRPr lang="en-CA" sz="1200" b="1" i="0" kern="1200" dirty="0">
              <a:solidFill>
                <a:schemeClr val="tx1"/>
              </a:solidFill>
              <a:effectLst/>
              <a:latin typeface="+mn-lt"/>
              <a:ea typeface="+mn-ea"/>
              <a:cs typeface="+mn-cs"/>
            </a:endParaRPr>
          </a:p>
          <a:p>
            <a:endParaRPr lang="en-US" dirty="0"/>
          </a:p>
          <a:p>
            <a:r>
              <a:rPr lang="en-US" dirty="0"/>
              <a:t>https://www.theregister.co.uk/2017/07/17/ibm_latest_mainframe_z14/</a:t>
            </a:r>
          </a:p>
          <a:p>
            <a:r>
              <a:rPr lang="en-US" dirty="0"/>
              <a:t>http://www.planetmainframe.com/2017/07/new-ibm-z14-secure-flexible-powerful-analytical-ever/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https://www.nanalyze.com/2017/10/ibm-mainframe-computers-today/</a:t>
            </a:r>
            <a:br>
              <a:rPr lang="en-US" dirty="0"/>
            </a:br>
            <a:r>
              <a:rPr lang="en-US" dirty="0"/>
              <a:t>Most of world’s money flows through mainframes which are used in banking, insurance, government, and are behind much of the world’s financial markets and global commerce. </a:t>
            </a:r>
          </a:p>
          <a:p>
            <a:r>
              <a:rPr lang="en-CA" sz="1200" b="0" i="0" kern="1200" dirty="0">
                <a:solidFill>
                  <a:schemeClr val="tx1"/>
                </a:solidFill>
                <a:effectLst/>
                <a:latin typeface="+mn-lt"/>
                <a:ea typeface="+mn-ea"/>
                <a:cs typeface="+mn-cs"/>
              </a:rPr>
              <a:t>IBM mainframes handle:</a:t>
            </a:r>
          </a:p>
          <a:p>
            <a:r>
              <a:rPr lang="en-CA" sz="1200" b="0" i="0" kern="1200" dirty="0">
                <a:solidFill>
                  <a:schemeClr val="tx1"/>
                </a:solidFill>
                <a:effectLst/>
                <a:latin typeface="+mn-lt"/>
                <a:ea typeface="+mn-ea"/>
                <a:cs typeface="+mn-cs"/>
              </a:rPr>
              <a:t>more than 30 billion transactions a day (8.6 times as many as the </a:t>
            </a:r>
            <a:r>
              <a:rPr lang="en-CA" sz="1200" b="0" i="1" kern="1200" dirty="0">
                <a:solidFill>
                  <a:schemeClr val="tx1"/>
                </a:solidFill>
                <a:effectLst/>
                <a:latin typeface="+mn-lt"/>
                <a:ea typeface="+mn-ea"/>
                <a:cs typeface="+mn-cs"/>
              </a:rPr>
              <a:t>3.5B Google searches daily</a:t>
            </a:r>
            <a:r>
              <a:rPr lang="en-CA" sz="1200" b="0" i="0" kern="1200" dirty="0">
                <a:solidFill>
                  <a:schemeClr val="tx1"/>
                </a:solidFill>
                <a:effectLst/>
                <a:latin typeface="+mn-lt"/>
                <a:ea typeface="+mn-ea"/>
                <a:cs typeface="+mn-cs"/>
              </a:rPr>
              <a:t>)</a:t>
            </a:r>
          </a:p>
          <a:p>
            <a:r>
              <a:rPr lang="en-CA" sz="1200" b="0" i="0" kern="1200" dirty="0">
                <a:solidFill>
                  <a:schemeClr val="tx1"/>
                </a:solidFill>
                <a:effectLst/>
                <a:latin typeface="+mn-lt"/>
                <a:ea typeface="+mn-ea"/>
                <a:cs typeface="+mn-cs"/>
              </a:rPr>
              <a:t>87 percent of all credit card transactions ($8 trillion a year)</a:t>
            </a:r>
          </a:p>
          <a:p>
            <a:r>
              <a:rPr lang="en-CA" sz="1200" b="0" i="0" kern="1200" dirty="0">
                <a:solidFill>
                  <a:schemeClr val="tx1"/>
                </a:solidFill>
                <a:effectLst/>
                <a:latin typeface="+mn-lt"/>
                <a:ea typeface="+mn-ea"/>
                <a:cs typeface="+mn-cs"/>
              </a:rPr>
              <a:t>29 billion ATM transactions ($5 billion a day)</a:t>
            </a:r>
          </a:p>
          <a:p>
            <a:r>
              <a:rPr lang="en-CA" sz="1200" b="0" i="0" kern="1200" dirty="0">
                <a:solidFill>
                  <a:schemeClr val="tx1"/>
                </a:solidFill>
                <a:effectLst/>
                <a:latin typeface="+mn-lt"/>
                <a:ea typeface="+mn-ea"/>
                <a:cs typeface="+mn-cs"/>
              </a:rPr>
              <a:t>4 billion passenger flights a year</a:t>
            </a:r>
          </a:p>
          <a:p>
            <a:r>
              <a:rPr lang="en-CA" sz="1200" b="1" i="0" kern="1200" dirty="0">
                <a:solidFill>
                  <a:schemeClr val="tx1"/>
                </a:solidFill>
                <a:effectLst/>
                <a:latin typeface="+mn-lt"/>
                <a:ea typeface="+mn-ea"/>
                <a:cs typeface="+mn-cs"/>
              </a:rPr>
              <a:t>68% of the world’s production workloads at just 6% of total IT costs </a:t>
            </a:r>
          </a:p>
          <a:p>
            <a:r>
              <a:rPr lang="en-CA" sz="1200" b="0" i="0" kern="1200" dirty="0">
                <a:solidFill>
                  <a:schemeClr val="tx1"/>
                </a:solidFill>
                <a:effectLst/>
                <a:latin typeface="+mn-lt"/>
                <a:ea typeface="+mn-ea"/>
                <a:cs typeface="+mn-cs"/>
              </a:rPr>
              <a:t>IBM’s z14 mainframe can encrypt data </a:t>
            </a:r>
            <a:r>
              <a:rPr lang="en-CA" sz="1200" b="0" i="1" kern="1200" dirty="0">
                <a:solidFill>
                  <a:schemeClr val="tx1"/>
                </a:solidFill>
                <a:effectLst/>
                <a:latin typeface="+mn-lt"/>
                <a:ea typeface="+mn-ea"/>
                <a:cs typeface="+mn-cs"/>
              </a:rPr>
              <a:t>18X faster than x86 platforms at just 5% of the cost</a:t>
            </a:r>
            <a:r>
              <a:rPr lang="en-CA" sz="1200" b="0" i="0" kern="1200" dirty="0">
                <a:solidFill>
                  <a:schemeClr val="tx1"/>
                </a:solidFill>
                <a:effectLst/>
                <a:latin typeface="+mn-lt"/>
                <a:ea typeface="+mn-ea"/>
                <a:cs typeface="+mn-cs"/>
              </a:rPr>
              <a:t>.</a:t>
            </a:r>
          </a:p>
          <a:p>
            <a:endParaRPr lang="en-US" dirty="0"/>
          </a:p>
          <a:p>
            <a:r>
              <a:rPr lang="en-US" dirty="0"/>
              <a:t>Why Mainframes?</a:t>
            </a:r>
          </a:p>
          <a:p>
            <a:pPr marL="171450" indent="-171450">
              <a:buFont typeface="Arial" panose="020B0604020202020204" pitchFamily="34" charset="0"/>
              <a:buChar char="•"/>
            </a:pPr>
            <a:r>
              <a:rPr lang="en-US" dirty="0"/>
              <a:t>Low TOC (Total Cost of Ownership) for Enterprise scale computing.</a:t>
            </a:r>
          </a:p>
          <a:p>
            <a:pPr marL="171450" indent="-171450">
              <a:buFont typeface="Arial" panose="020B0604020202020204" pitchFamily="34" charset="0"/>
              <a:buChar char="•"/>
            </a:pPr>
            <a:r>
              <a:rPr lang="en-US" dirty="0"/>
              <a:t>highly reliable: “six nines” reliable with 99.9999% uptime. IBM z systems average 76 seconds </a:t>
            </a:r>
            <a:r>
              <a:rPr lang="en-CA" sz="1200" b="0" i="0" kern="1200" dirty="0">
                <a:solidFill>
                  <a:schemeClr val="tx1"/>
                </a:solidFill>
                <a:effectLst/>
                <a:latin typeface="+mn-lt"/>
                <a:ea typeface="+mn-ea"/>
                <a:cs typeface="+mn-cs"/>
              </a:rPr>
              <a:t>of unplanned per server annual downtime or less (25% of z servers had 52 seconds / year downtime)</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http://ibmsystemsmag.com/mainframe/business-strategy/competitive-advantage/itic-reliability-survey/</a:t>
            </a:r>
            <a:br>
              <a:rPr lang="en-CA"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a:t>
            </a:r>
            <a:r>
              <a:rPr lang="en-CA" sz="1200" b="0" i="0" kern="1200" dirty="0" err="1">
                <a:solidFill>
                  <a:schemeClr val="tx1"/>
                </a:solidFill>
                <a:effectLst/>
                <a:latin typeface="+mn-lt"/>
                <a:ea typeface="+mn-ea"/>
                <a:cs typeface="+mn-cs"/>
              </a:rPr>
              <a:t>ecure</a:t>
            </a:r>
            <a:r>
              <a:rPr lang="en-CA" sz="1200" b="0" i="0" kern="1200" dirty="0">
                <a:solidFill>
                  <a:schemeClr val="tx1"/>
                </a:solidFill>
                <a:effectLst/>
                <a:latin typeface="+mn-lt"/>
                <a:ea typeface="+mn-ea"/>
                <a:cs typeface="+mn-cs"/>
              </a:rPr>
              <a:t>: z14 encrypts every level of the system, then stores everything inside encrypted containers. If the system detects an attack like malware or other intrusion, it has been designed to shut itself down automatically.</a:t>
            </a:r>
            <a:endParaRPr lang="en-US" dirty="0"/>
          </a:p>
          <a:p>
            <a:pPr marL="171450" indent="-171450">
              <a:buFont typeface="Arial" panose="020B0604020202020204" pitchFamily="34" charset="0"/>
              <a:buChar char="•"/>
            </a:pPr>
            <a:r>
              <a:rPr lang="en-US" dirty="0"/>
              <a:t>Has extensive external input – output facilities. Can support hundreds of thousands of users and millions of connections.</a:t>
            </a:r>
          </a:p>
          <a:p>
            <a:pPr marL="171450" indent="-171450">
              <a:buFont typeface="Arial" panose="020B0604020202020204" pitchFamily="34" charset="0"/>
              <a:buChar char="•"/>
            </a:pPr>
            <a:r>
              <a:rPr lang="en-US" dirty="0"/>
              <a:t>Has multiple peripheral processors to handle slow I/O and </a:t>
            </a:r>
            <a:r>
              <a:rPr lang="en-CA" sz="1200" b="0" i="0" kern="1200" dirty="0">
                <a:solidFill>
                  <a:schemeClr val="tx1"/>
                </a:solidFill>
                <a:effectLst/>
                <a:latin typeface="+mn-lt"/>
                <a:ea typeface="+mn-ea"/>
                <a:cs typeface="+mn-cs"/>
              </a:rPr>
              <a:t>cryptography, and the slightly slower control of memory </a:t>
            </a:r>
            <a:r>
              <a:rPr lang="en-US" dirty="0"/>
              <a:t>while up to 170 CPUs are busy with computational tasks. i.e. very high performance.</a:t>
            </a:r>
          </a:p>
          <a:p>
            <a:pPr marL="171450" indent="-171450">
              <a:buFont typeface="Arial" panose="020B0604020202020204" pitchFamily="34" charset="0"/>
              <a:buChar char="•"/>
            </a:pPr>
            <a:r>
              <a:rPr lang="en-US" dirty="0"/>
              <a:t>Is compatible with old software. IBM calls it investment protection. If they upgrade your mainframe to make it faster, they will not break your existing software…unlike a lot of other evolving platforms.</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1970s, “minicomputers” arrived. They were much more affordable than mainframes and began appearing in small to medium sized businesses to handle their smaller workloads. Various manufacturers created systems running versions of UNIX. The Digital Equipment Corporation’s PCP-11 (Programmed Data Processor) was a landmark machine in the 1970s and cost about 10% of a mainframe. IBM started a “proprietary” line of mid-range computers in the 1980s that continues today achieving five nines reliability &lt; 5.25 minutes of unscheduled downtime per year. Today’s mid-range computers are much larger in capacity than yesterday’s mainframes.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and have been other computer manufacturers besides IBM however IBM has been the mainstay of the business computing world primarily because their new machines do not break existing software.</a:t>
            </a:r>
          </a:p>
          <a:p>
            <a:pPr marL="0" indent="0">
              <a:buFont typeface="Arial" panose="020B0604020202020204" pitchFamily="34" charset="0"/>
              <a:buNone/>
            </a:pPr>
            <a:r>
              <a:rPr lang="en-US" dirty="0"/>
              <a:t>IBM was criticized as “</a:t>
            </a:r>
            <a:r>
              <a:rPr lang="en-CA" sz="1200" b="0" i="0" kern="1200" dirty="0">
                <a:solidFill>
                  <a:schemeClr val="tx1"/>
                </a:solidFill>
                <a:effectLst/>
                <a:latin typeface="+mn-lt"/>
                <a:ea typeface="+mn-ea"/>
                <a:cs typeface="+mn-cs"/>
              </a:rPr>
              <a:t>Inferior But Marketable”. IBM was never at the bleeding edge of computing in terms of their commercial offerings. But IBM’s products worked reliably and had the industry’s best support. “Nobody ever got fired for buying IBM.” If you chose IBM and there was a problem, well, it was a reasonable decision and IBM could be trusted to fix it. But if you deviated from the norm and chose something else that didn't work out, people blamed you.</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a:t>
            </a:r>
            <a:r>
              <a:rPr lang="en-CA" sz="1200" b="0" i="0" kern="1200" dirty="0">
                <a:solidFill>
                  <a:schemeClr val="tx1"/>
                </a:solidFill>
                <a:effectLst/>
                <a:latin typeface="+mn-lt"/>
                <a:ea typeface="+mn-ea"/>
                <a:cs typeface="+mn-cs"/>
              </a:rPr>
              <a:t>BM has been on the bleeding edge of R&amp;D for some time. 2016 was </a:t>
            </a:r>
            <a:r>
              <a:rPr lang="en-CA" dirty="0"/>
              <a:t>the 24th consecutive year that IBM topped the annual list of U.S. patent recipients when IBM inventors received a record 8,088 patents.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IBM Power systems are used by Google to run their search engine.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dirty="0"/>
              <a:t>POWER9-based systems can transfer data up to 9.5 times faster than an Intel-based system (think Linux)</a:t>
            </a: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200" b="0" i="0" kern="1200" dirty="0">
                <a:solidFill>
                  <a:schemeClr val="tx1"/>
                </a:solidFill>
                <a:effectLst/>
                <a:latin typeface="+mn-lt"/>
                <a:ea typeface="+mn-ea"/>
                <a:cs typeface="+mn-cs"/>
              </a:rPr>
              <a:t>http://ibmsystemsmag.com/blogs/aixchange/march-2018/power9-attracts-a-big-customer/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10</a:t>
            </a:fld>
            <a:endParaRPr lang="en-US"/>
          </a:p>
        </p:txBody>
      </p:sp>
    </p:spTree>
    <p:extLst>
      <p:ext uri="{BB962C8B-B14F-4D97-AF65-F5344CB8AC3E}">
        <p14:creationId xmlns:p14="http://schemas.microsoft.com/office/powerpoint/2010/main" val="3288234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personal computing means smartphones and tablets. Personal computing started in the mid 1970’s but became credible in 1978 with VisiCalc running on the Apple II because no other hardware could run the first “killer application”, the VisiCalc spreadsheet program. “V</a:t>
            </a:r>
            <a:r>
              <a:rPr lang="en-CA" sz="1200" b="0" i="0" kern="1200" dirty="0">
                <a:solidFill>
                  <a:schemeClr val="tx1"/>
                </a:solidFill>
                <a:effectLst/>
                <a:latin typeface="+mn-lt"/>
                <a:ea typeface="+mn-ea"/>
                <a:cs typeface="+mn-cs"/>
              </a:rPr>
              <a:t>ISICALC represented a new idea of a way to use a computer and a new way of thinking about the world. Where conventional programming was thought of as a sequence of steps, this new thing was no longer sequential in effect: When you made a change in one place, all other things changed instantly and automatically.”</a:t>
            </a:r>
          </a:p>
          <a:p>
            <a:r>
              <a:rPr lang="en-CA" sz="1200" b="0" i="0"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hlinkClick r:id="rId3" tooltip="Ted Nelson"/>
              </a:rPr>
              <a:t>Ted Nelson</a:t>
            </a:r>
            <a:r>
              <a:rPr lang="en-CA" sz="1200" b="0" i="0" u="none" strike="noStrike" kern="1200" baseline="30000" dirty="0">
                <a:solidFill>
                  <a:schemeClr val="tx1"/>
                </a:solidFill>
                <a:effectLst/>
                <a:latin typeface="+mn-lt"/>
                <a:ea typeface="+mn-ea"/>
                <a:cs typeface="+mn-cs"/>
                <a:hlinkClick r:id="rId4"/>
              </a:rPr>
              <a:t>[7]</a:t>
            </a:r>
            <a:endParaRPr lang="en-CA" sz="1200" b="0" i="0" kern="1200" dirty="0">
              <a:solidFill>
                <a:schemeClr val="tx1"/>
              </a:solidFill>
              <a:effectLst/>
              <a:latin typeface="+mn-lt"/>
              <a:ea typeface="+mn-ea"/>
              <a:cs typeface="+mn-cs"/>
            </a:endParaRPr>
          </a:p>
          <a:p>
            <a:endParaRPr lang="en-US" dirty="0"/>
          </a:p>
          <a:p>
            <a:r>
              <a:rPr lang="en-CA" dirty="0"/>
              <a:t>On August 12, </a:t>
            </a:r>
            <a:r>
              <a:rPr lang="en-CA" sz="1200" kern="1200" dirty="0">
                <a:solidFill>
                  <a:schemeClr val="tx1"/>
                </a:solidFill>
                <a:latin typeface="+mn-lt"/>
                <a:ea typeface="+mn-ea"/>
                <a:cs typeface="+mn-cs"/>
              </a:rPr>
              <a:t>1981, </a:t>
            </a:r>
            <a:r>
              <a:rPr lang="en-CA" sz="1200" kern="1200" dirty="0">
                <a:solidFill>
                  <a:schemeClr val="tx1"/>
                </a:solidFill>
                <a:latin typeface="+mn-lt"/>
                <a:ea typeface="+mn-ea"/>
                <a:cs typeface="+mn-cs"/>
                <a:hlinkClick r:id="rId5"/>
              </a:rPr>
              <a:t>IBM introduced</a:t>
            </a:r>
            <a:r>
              <a:rPr lang="en-CA" sz="1200" kern="1200" dirty="0">
                <a:solidFill>
                  <a:schemeClr val="tx1"/>
                </a:solidFill>
                <a:latin typeface="+mn-lt"/>
                <a:ea typeface="+mn-ea"/>
                <a:cs typeface="+mn-cs"/>
              </a:rPr>
              <a:t> its smallest, lowest-priced computer system, the IBM Personal Computer, forever known as the "PC". You can see one in Tim McKenna’s office, DB2095. It cost CDN$6,600 for the full system including the printer. In </a:t>
            </a:r>
            <a:r>
              <a:rPr lang="en-CA" sz="1200" kern="1200" dirty="0">
                <a:solidFill>
                  <a:schemeClr val="tx1"/>
                </a:solidFill>
                <a:latin typeface="+mn-lt"/>
                <a:ea typeface="+mn-ea"/>
                <a:cs typeface="+mn-cs"/>
                <a:hlinkClick r:id="rId6"/>
              </a:rPr>
              <a:t>2017 dollars</a:t>
            </a:r>
            <a:r>
              <a:rPr lang="en-CA" sz="1200" kern="1200" dirty="0">
                <a:solidFill>
                  <a:schemeClr val="tx1"/>
                </a:solidFill>
                <a:latin typeface="+mn-lt"/>
                <a:ea typeface="+mn-ea"/>
                <a:cs typeface="+mn-cs"/>
              </a:rPr>
              <a:t>, the system would cost $16,666. Then and now, about the price of a sub-compact car. Remember software “investment protection” on the mainframe? The IBM imprimatur extended to the PC. With a number of competing platforms, it was IBM’s acceptance in the business community that helped established the PC as standard platform for personal business computing. That, and the disaster of the Apple III at the same time. </a:t>
            </a:r>
            <a:endParaRPr lang="en-CA"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When the IBM PC debuted, Microsoft was the only company that offered operating system, programming language, and application software for the new computer. Bill Gates had convinced IBM to agree that PC-DOS (Disk Operating System) would not be an IBM exclusive and allowed Microsoft to market MS-DOS. This paved the way for the PC clone industry. IBM used commodity hardware components but did create the unique BIOS (Basic Input Output System) yet it was soon reverse engineered. In 1983, Lotus 1-2-3, the spreadsheet/database/graphical charts program, took full advantage of the IBM PC’s hardware capabilities (unlike VisiCalc). The combination of Lotus 1-2-3 and IBM/Lotus compatible machines made it the standard tool of business. Apple almost died as a result. VisiCalc did die but it is fondly remembered.</a:t>
            </a:r>
            <a:endParaRPr lang="en-CA"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dirty="0"/>
              <a:t>PCs slowly replaced terminals on people’s desks connected to mainframes and radically changed business IT. </a:t>
            </a:r>
          </a:p>
          <a:p>
            <a:endParaRPr lang="en-CA" sz="1200" kern="1200" dirty="0">
              <a:solidFill>
                <a:schemeClr val="tx1"/>
              </a:solidFill>
              <a:latin typeface="+mn-lt"/>
              <a:ea typeface="+mn-ea"/>
              <a:cs typeface="+mn-cs"/>
            </a:endParaRPr>
          </a:p>
          <a:p>
            <a:r>
              <a:rPr lang="en-CA" dirty="0"/>
              <a:t>IBM's initial five-year forecast was for just over 250,000 PCs. IBM sold more than 12X as many: 3 million in that time. They thought 80 million PCs would be sold by the end of the century. They missed that forecast too, by more than 500 million or only a factor of 6. </a:t>
            </a:r>
          </a:p>
          <a:p>
            <a:endParaRPr lang="en-US" dirty="0"/>
          </a:p>
          <a:p>
            <a:r>
              <a:rPr lang="en-CA" sz="1200" kern="1200" dirty="0">
                <a:solidFill>
                  <a:schemeClr val="tx1"/>
                </a:solidFill>
                <a:effectLst/>
                <a:latin typeface="+mn-lt"/>
                <a:ea typeface="+mn-ea"/>
                <a:cs typeface="+mn-cs"/>
              </a:rPr>
              <a:t>In the last 60 years, computers as we know them, have become continually better, faster, and cheaper. </a:t>
            </a:r>
            <a:r>
              <a:rPr lang="en-US" dirty="0"/>
              <a:t>Sure your iPhone 6 has 1,000 times more flops (Floating Point Operations) than a Cray-1 supercomputer from the 1970s but nobody researching </a:t>
            </a:r>
            <a:r>
              <a:rPr lang="en-CA" dirty="0"/>
              <a:t>high-energy physics</a:t>
            </a:r>
            <a:r>
              <a:rPr lang="en-US" dirty="0"/>
              <a:t> today is doing it on an iPhone. Raw calculating power does not equal usefulness.</a:t>
            </a:r>
          </a:p>
          <a:p>
            <a:endParaRPr lang="en-US" dirty="0"/>
          </a:p>
          <a:p>
            <a:r>
              <a:rPr lang="en-US" dirty="0"/>
              <a:t>T</a:t>
            </a:r>
            <a:r>
              <a:rPr lang="en-CA" dirty="0" err="1"/>
              <a:t>hink</a:t>
            </a:r>
            <a:r>
              <a:rPr lang="en-CA" dirty="0"/>
              <a:t> about what the computers are used for. </a:t>
            </a:r>
            <a:r>
              <a:rPr lang="en-CA" sz="1200" kern="1200" dirty="0">
                <a:solidFill>
                  <a:schemeClr val="tx1"/>
                </a:solidFill>
                <a:effectLst/>
                <a:latin typeface="+mn-lt"/>
                <a:ea typeface="+mn-ea"/>
                <a:cs typeface="+mn-cs"/>
              </a:rPr>
              <a:t>When does hardware matter? This is part of your activity task today.</a:t>
            </a:r>
          </a:p>
          <a:p>
            <a:r>
              <a:rPr lang="en-US" sz="1200" kern="1200" dirty="0">
                <a:solidFill>
                  <a:schemeClr val="tx1"/>
                </a:solidFill>
                <a:effectLst/>
                <a:latin typeface="+mn-lt"/>
                <a:ea typeface="+mn-ea"/>
                <a:cs typeface="+mn-cs"/>
              </a:rPr>
              <a:t>F</a:t>
            </a:r>
            <a:r>
              <a:rPr lang="en-CA" sz="1200" kern="1200" dirty="0">
                <a:solidFill>
                  <a:schemeClr val="tx1"/>
                </a:solidFill>
                <a:effectLst/>
                <a:latin typeface="+mn-lt"/>
                <a:ea typeface="+mn-ea"/>
                <a:cs typeface="+mn-cs"/>
              </a:rPr>
              <a:t>or large scale computing, it’s mainframes.</a:t>
            </a:r>
          </a:p>
          <a:p>
            <a:r>
              <a:rPr lang="en-CA" sz="1200" kern="1200" dirty="0">
                <a:solidFill>
                  <a:schemeClr val="tx1"/>
                </a:solidFill>
                <a:effectLst/>
                <a:latin typeface="+mn-lt"/>
                <a:ea typeface="+mn-ea"/>
                <a:cs typeface="+mn-cs"/>
              </a:rPr>
              <a:t>For high-performance computing (e.g. gaming or video editing), hardware </a:t>
            </a:r>
            <a:r>
              <a:rPr lang="en-CA" sz="1200" i="1" kern="1200" dirty="0">
                <a:solidFill>
                  <a:schemeClr val="tx1"/>
                </a:solidFill>
                <a:effectLst/>
                <a:latin typeface="+mn-lt"/>
                <a:ea typeface="+mn-ea"/>
                <a:cs typeface="+mn-cs"/>
              </a:rPr>
              <a:t>really</a:t>
            </a:r>
            <a:r>
              <a:rPr lang="en-CA" sz="1200" kern="1200" dirty="0">
                <a:solidFill>
                  <a:schemeClr val="tx1"/>
                </a:solidFill>
                <a:effectLst/>
                <a:latin typeface="+mn-lt"/>
                <a:ea typeface="+mn-ea"/>
                <a:cs typeface="+mn-cs"/>
              </a:rPr>
              <a:t> matters. E.g. how many frames-per-second is your GPU rendering?</a:t>
            </a:r>
          </a:p>
          <a:p>
            <a:r>
              <a:rPr lang="en-CA" sz="1200" kern="1200" dirty="0">
                <a:solidFill>
                  <a:schemeClr val="tx1"/>
                </a:solidFill>
                <a:effectLst/>
                <a:latin typeface="+mn-lt"/>
                <a:ea typeface="+mn-ea"/>
                <a:cs typeface="+mn-cs"/>
              </a:rPr>
              <a:t>For those running multi-player networked games, It appears you are playing together with others in real time but the computing model is hiding network latency. The model is extremely sophisticated and encompasses, well, everything: </a:t>
            </a:r>
            <a:r>
              <a:rPr lang="en-CA" sz="1200" kern="1200" dirty="0" err="1">
                <a:solidFill>
                  <a:schemeClr val="tx1"/>
                </a:solidFill>
                <a:effectLst/>
                <a:latin typeface="+mn-lt"/>
                <a:ea typeface="+mn-ea"/>
                <a:cs typeface="+mn-cs"/>
              </a:rPr>
              <a:t>hwr</a:t>
            </a:r>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swr</a:t>
            </a:r>
            <a:r>
              <a:rPr lang="en-CA" sz="1200" kern="1200" dirty="0">
                <a:solidFill>
                  <a:schemeClr val="tx1"/>
                </a:solidFill>
                <a:effectLst/>
                <a:latin typeface="+mn-lt"/>
                <a:ea typeface="+mn-ea"/>
                <a:cs typeface="+mn-cs"/>
              </a:rPr>
              <a:t>, network, client, server. </a:t>
            </a:r>
          </a:p>
          <a:p>
            <a:r>
              <a:rPr lang="en-CA" sz="1200" kern="1200" dirty="0">
                <a:solidFill>
                  <a:schemeClr val="tx1"/>
                </a:solidFill>
                <a:effectLst/>
                <a:latin typeface="+mn-lt"/>
                <a:ea typeface="+mn-ea"/>
                <a:cs typeface="+mn-cs"/>
              </a:rPr>
              <a:t>For those running a web browser for email and surfing, a Chromebook will do.</a:t>
            </a:r>
          </a:p>
          <a:p>
            <a:r>
              <a:rPr lang="en-CA" sz="1200" kern="1200" dirty="0">
                <a:solidFill>
                  <a:schemeClr val="tx1"/>
                </a:solidFill>
                <a:effectLst/>
                <a:latin typeface="+mn-lt"/>
                <a:ea typeface="+mn-ea"/>
                <a:cs typeface="+mn-cs"/>
              </a:rPr>
              <a:t>For my mother, an iPad is best. (For me, too. It reduces tech support calls.)</a:t>
            </a:r>
          </a:p>
          <a:p>
            <a:r>
              <a:rPr lang="en-CA" sz="1200" kern="1200" dirty="0">
                <a:solidFill>
                  <a:schemeClr val="tx1"/>
                </a:solidFill>
                <a:effectLst/>
                <a:latin typeface="+mn-lt"/>
                <a:ea typeface="+mn-ea"/>
                <a:cs typeface="+mn-cs"/>
              </a:rPr>
              <a:t>For most of us at this college, a mid-range laptop will do our school work.</a:t>
            </a:r>
          </a:p>
          <a:p>
            <a:r>
              <a:rPr lang="en-CA" sz="1200" kern="1200" dirty="0">
                <a:solidFill>
                  <a:schemeClr val="tx1"/>
                </a:solidFill>
                <a:effectLst/>
                <a:latin typeface="+mn-lt"/>
                <a:ea typeface="+mn-ea"/>
                <a:cs typeface="+mn-cs"/>
              </a:rPr>
              <a:t>For the </a:t>
            </a:r>
            <a:r>
              <a:rPr lang="en-CA" sz="1200" kern="1200" dirty="0" err="1">
                <a:solidFill>
                  <a:schemeClr val="tx1"/>
                </a:solidFill>
                <a:effectLst/>
                <a:latin typeface="+mn-lt"/>
                <a:ea typeface="+mn-ea"/>
                <a:cs typeface="+mn-cs"/>
              </a:rPr>
              <a:t>IoT</a:t>
            </a:r>
            <a:r>
              <a:rPr lang="en-CA" sz="1200" kern="1200" dirty="0">
                <a:solidFill>
                  <a:schemeClr val="tx1"/>
                </a:solidFill>
                <a:effectLst/>
                <a:latin typeface="+mn-lt"/>
                <a:ea typeface="+mn-ea"/>
                <a:cs typeface="+mn-cs"/>
              </a:rPr>
              <a:t>, the software footprint may be critical on limited devices.</a:t>
            </a:r>
          </a:p>
          <a:p>
            <a:r>
              <a:rPr lang="en-CA" sz="1200" kern="1200" dirty="0">
                <a:solidFill>
                  <a:schemeClr val="tx1"/>
                </a:solidFill>
                <a:effectLst/>
                <a:latin typeface="+mn-lt"/>
                <a:ea typeface="+mn-ea"/>
                <a:cs typeface="+mn-cs"/>
              </a:rPr>
              <a:t>For mobile, battery life is a real constraint and is affected by </a:t>
            </a:r>
            <a:r>
              <a:rPr lang="en-CA" sz="1200" kern="1200" dirty="0" err="1">
                <a:solidFill>
                  <a:schemeClr val="tx1"/>
                </a:solidFill>
                <a:effectLst/>
                <a:latin typeface="+mn-lt"/>
                <a:ea typeface="+mn-ea"/>
                <a:cs typeface="+mn-cs"/>
              </a:rPr>
              <a:t>cpu</a:t>
            </a:r>
            <a:r>
              <a:rPr lang="en-CA" sz="1200" kern="1200" dirty="0">
                <a:solidFill>
                  <a:schemeClr val="tx1"/>
                </a:solidFill>
                <a:effectLst/>
                <a:latin typeface="+mn-lt"/>
                <a:ea typeface="+mn-ea"/>
                <a:cs typeface="+mn-cs"/>
              </a:rPr>
              <a:t> usage, screen writes, transmitter usage.</a:t>
            </a:r>
          </a:p>
          <a:p>
            <a:r>
              <a:rPr lang="en-CA" sz="1200" kern="1200" dirty="0">
                <a:solidFill>
                  <a:schemeClr val="tx1"/>
                </a:solidFill>
                <a:effectLst/>
                <a:latin typeface="+mn-lt"/>
                <a:ea typeface="+mn-ea"/>
                <a:cs typeface="+mn-cs"/>
              </a:rPr>
              <a:t>In the latter two cases, platform and efficient software matters.</a:t>
            </a: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So consider hardware not in itself but as it matters to the user and programmer. “When does hardware matter?”</a:t>
            </a:r>
          </a:p>
        </p:txBody>
      </p:sp>
      <p:sp>
        <p:nvSpPr>
          <p:cNvPr id="4" name="Slide Number Placeholder 3"/>
          <p:cNvSpPr>
            <a:spLocks noGrp="1"/>
          </p:cNvSpPr>
          <p:nvPr>
            <p:ph type="sldNum" sz="quarter" idx="10"/>
          </p:nvPr>
        </p:nvSpPr>
        <p:spPr/>
        <p:txBody>
          <a:bodyPr/>
          <a:lstStyle/>
          <a:p>
            <a:fld id="{6CE49CAB-11E7-4E46-B3A8-B9759289B5BF}" type="slidenum">
              <a:rPr lang="en-US" smtClean="0"/>
              <a:t>11</a:t>
            </a:fld>
            <a:endParaRPr lang="en-US"/>
          </a:p>
        </p:txBody>
      </p:sp>
    </p:spTree>
    <p:extLst>
      <p:ext uri="{BB962C8B-B14F-4D97-AF65-F5344CB8AC3E}">
        <p14:creationId xmlns:p14="http://schemas.microsoft.com/office/powerpoint/2010/main" val="3986287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https://www.techrepublic.com/pictures/babbages-difference-engine-and-other-historic-computers/</a:t>
            </a:r>
          </a:p>
          <a:p>
            <a:endParaRPr lang="en-US" dirty="0"/>
          </a:p>
          <a:p>
            <a:r>
              <a:rPr lang="en-CA" dirty="0"/>
              <a:t>http://www.computerhistory.org/babbage/ </a:t>
            </a:r>
          </a:p>
          <a:p>
            <a:r>
              <a:rPr lang="en-CA" dirty="0"/>
              <a:t>Charles Babbage (1791-1871), considered computer pioneer, designed the first automatic computing engines but they were too complex to build. </a:t>
            </a:r>
            <a:br>
              <a:rPr lang="en-CA" dirty="0"/>
            </a:br>
            <a:r>
              <a:rPr lang="en-CA" dirty="0"/>
              <a:t>The first complete Babbage Engine was completed in London in 2002, 153 years after it was designed. </a:t>
            </a:r>
          </a:p>
          <a:p>
            <a:r>
              <a:rPr lang="en-CA" dirty="0"/>
              <a:t>Difference Engine No. 2, a calculator, built faithfully to the original drawings, consists of 8,000 parts, weighs five tons, and measures 11 feet long.</a:t>
            </a:r>
          </a:p>
          <a:p>
            <a:r>
              <a:rPr lang="en-US" dirty="0"/>
              <a:t>Babbage's </a:t>
            </a:r>
            <a:r>
              <a:rPr lang="en-CA" dirty="0"/>
              <a:t>more complex Analytical Engine has never been built.</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E49CAB-11E7-4E46-B3A8-B9759289B5B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54759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13</a:t>
            </a:fld>
            <a:endParaRPr lang="en-US"/>
          </a:p>
        </p:txBody>
      </p:sp>
    </p:spTree>
    <p:extLst>
      <p:ext uri="{BB962C8B-B14F-4D97-AF65-F5344CB8AC3E}">
        <p14:creationId xmlns:p14="http://schemas.microsoft.com/office/powerpoint/2010/main" val="2412286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https://en.wikipedia.org/wiki/Ada_Lovelace#/media/File:Diagram_for_the_computation_of_Bernoulli_numbers.jpg</a:t>
            </a:r>
          </a:p>
          <a:p>
            <a:endParaRPr lang="en-US" dirty="0"/>
          </a:p>
          <a:p>
            <a:r>
              <a:rPr lang="en-US" dirty="0"/>
              <a:t>C</a:t>
            </a:r>
            <a:r>
              <a:rPr lang="en-CA" dirty="0" err="1"/>
              <a:t>olumn</a:t>
            </a:r>
            <a:r>
              <a:rPr lang="en-CA" dirty="0"/>
              <a:t> titles shown in highlighted row. Sounds like elements of a program, doesn’t it?</a:t>
            </a:r>
          </a:p>
        </p:txBody>
      </p:sp>
      <p:sp>
        <p:nvSpPr>
          <p:cNvPr id="4" name="Slide Number Placeholder 3"/>
          <p:cNvSpPr>
            <a:spLocks noGrp="1"/>
          </p:cNvSpPr>
          <p:nvPr>
            <p:ph type="sldNum" sz="quarter" idx="10"/>
          </p:nvPr>
        </p:nvSpPr>
        <p:spPr/>
        <p:txBody>
          <a:bodyPr/>
          <a:lstStyle/>
          <a:p>
            <a:fld id="{6CE49CAB-11E7-4E46-B3A8-B9759289B5BF}" type="slidenum">
              <a:rPr lang="en-US" smtClean="0"/>
              <a:t>14</a:t>
            </a:fld>
            <a:endParaRPr lang="en-US"/>
          </a:p>
        </p:txBody>
      </p:sp>
    </p:spTree>
    <p:extLst>
      <p:ext uri="{BB962C8B-B14F-4D97-AF65-F5344CB8AC3E}">
        <p14:creationId xmlns:p14="http://schemas.microsoft.com/office/powerpoint/2010/main" val="828706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kern="1200" dirty="0">
                <a:solidFill>
                  <a:schemeClr val="tx1"/>
                </a:solidFill>
                <a:effectLst/>
                <a:latin typeface="+mn-lt"/>
                <a:ea typeface="+mn-ea"/>
                <a:cs typeface="+mn-cs"/>
              </a:rPr>
              <a:t>Control Structures (</a:t>
            </a:r>
            <a:r>
              <a:rPr lang="en-US" sz="1200" b="1" kern="1200" dirty="0" err="1">
                <a:solidFill>
                  <a:schemeClr val="tx1"/>
                </a:solidFill>
                <a:effectLst/>
                <a:latin typeface="+mn-lt"/>
                <a:ea typeface="+mn-ea"/>
                <a:cs typeface="+mn-cs"/>
              </a:rPr>
              <a:t>Böhm-Jacopini</a:t>
            </a:r>
            <a:r>
              <a:rPr lang="en-US" sz="1200" b="1" kern="1200" dirty="0">
                <a:solidFill>
                  <a:schemeClr val="tx1"/>
                </a:solidFill>
                <a:effectLst/>
                <a:latin typeface="+mn-lt"/>
                <a:ea typeface="+mn-ea"/>
                <a:cs typeface="+mn-cs"/>
              </a:rPr>
              <a:t> theorem, 1966)</a:t>
            </a:r>
          </a:p>
          <a:p>
            <a:pPr rtl="0"/>
            <a:r>
              <a:rPr lang="en-US" sz="1200" kern="1200" dirty="0">
                <a:solidFill>
                  <a:schemeClr val="tx1"/>
                </a:solidFill>
                <a:effectLst/>
                <a:latin typeface="+mn-lt"/>
                <a:ea typeface="+mn-ea"/>
                <a:cs typeface="+mn-cs"/>
              </a:rPr>
              <a:t>There are three kinds of programming logic: Sequence, Selection, and Iteration.</a:t>
            </a:r>
          </a:p>
          <a:p>
            <a:pPr rtl="0"/>
            <a:r>
              <a:rPr lang="en-US" sz="1200" kern="1200" dirty="0">
                <a:solidFill>
                  <a:schemeClr val="tx1"/>
                </a:solidFill>
                <a:effectLst/>
                <a:latin typeface="+mn-lt"/>
                <a:ea typeface="+mn-ea"/>
                <a:cs typeface="+mn-cs"/>
              </a:rPr>
              <a:t>Sequence: It is best to put your socks on before your shoes.</a:t>
            </a:r>
          </a:p>
          <a:p>
            <a:pPr rtl="0"/>
            <a:r>
              <a:rPr lang="en-US" sz="1200" kern="1200" dirty="0">
                <a:solidFill>
                  <a:schemeClr val="tx1"/>
                </a:solidFill>
                <a:effectLst/>
                <a:latin typeface="+mn-lt"/>
                <a:ea typeface="+mn-ea"/>
                <a:cs typeface="+mn-cs"/>
              </a:rPr>
              <a:t>Selection (Conditional): the weather determines the type of footwear</a:t>
            </a:r>
          </a:p>
          <a:p>
            <a:pPr rtl="0"/>
            <a:r>
              <a:rPr lang="en-US" sz="1200" kern="1200" dirty="0">
                <a:solidFill>
                  <a:schemeClr val="tx1"/>
                </a:solidFill>
                <a:effectLst/>
                <a:latin typeface="+mn-lt"/>
                <a:ea typeface="+mn-ea"/>
                <a:cs typeface="+mn-cs"/>
              </a:rPr>
              <a:t>Iteration: For each of Left &amp; Right, put foot into shoe.</a:t>
            </a:r>
          </a:p>
          <a:p>
            <a:pPr rtl="0"/>
            <a:endParaRPr lang="en-US" sz="1200" kern="1200" dirty="0">
              <a:solidFill>
                <a:schemeClr val="tx1"/>
              </a:solidFill>
              <a:effectLst/>
              <a:latin typeface="+mn-lt"/>
              <a:ea typeface="+mn-ea"/>
              <a:cs typeface="+mn-cs"/>
            </a:endParaRPr>
          </a:p>
          <a:p>
            <a:pPr rtl="0"/>
            <a:r>
              <a:rPr lang="en-US" sz="1200" b="1" kern="1200" dirty="0">
                <a:solidFill>
                  <a:schemeClr val="tx1"/>
                </a:solidFill>
                <a:effectLst/>
                <a:latin typeface="+mn-lt"/>
                <a:ea typeface="+mn-ea"/>
                <a:cs typeface="+mn-cs"/>
              </a:rPr>
              <a:t>Sequential logic</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"Life is just one damn thing after another." -- Mark Twain</a:t>
            </a:r>
          </a:p>
          <a:p>
            <a:pPr rtl="0"/>
            <a:r>
              <a:rPr lang="en-US" sz="1200" kern="1200" dirty="0">
                <a:solidFill>
                  <a:schemeClr val="tx1"/>
                </a:solidFill>
                <a:effectLst/>
                <a:latin typeface="+mn-lt"/>
                <a:ea typeface="+mn-ea"/>
                <a:cs typeface="+mn-cs"/>
              </a:rPr>
              <a:t>do this, and then do that, and then do …</a:t>
            </a:r>
          </a:p>
          <a:p>
            <a:pPr rtl="0"/>
            <a:endParaRPr lang="en-US" sz="1200" kern="1200" dirty="0">
              <a:solidFill>
                <a:schemeClr val="tx1"/>
              </a:solidFill>
              <a:effectLst/>
              <a:latin typeface="+mn-lt"/>
              <a:ea typeface="+mn-ea"/>
              <a:cs typeface="+mn-cs"/>
            </a:endParaRPr>
          </a:p>
          <a:p>
            <a:pPr rtl="0"/>
            <a:r>
              <a:rPr lang="en-US" sz="1200" b="1" kern="1200" dirty="0">
                <a:solidFill>
                  <a:schemeClr val="tx1"/>
                </a:solidFill>
                <a:effectLst/>
                <a:latin typeface="+mn-lt"/>
                <a:ea typeface="+mn-ea"/>
                <a:cs typeface="+mn-cs"/>
              </a:rPr>
              <a:t>Conditional (Selection or Decision) logic</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"Damned if you do, damned if you don't" -- Lorenzo Dow</a:t>
            </a:r>
          </a:p>
          <a:p>
            <a:pPr rtl="0"/>
            <a:r>
              <a:rPr lang="en-US" sz="1200" kern="1200" dirty="0">
                <a:solidFill>
                  <a:schemeClr val="tx1"/>
                </a:solidFill>
                <a:effectLst/>
                <a:latin typeface="+mn-lt"/>
                <a:ea typeface="+mn-ea"/>
                <a:cs typeface="+mn-cs"/>
              </a:rPr>
              <a:t>Either do this OR do that.</a:t>
            </a:r>
          </a:p>
          <a:p>
            <a:pPr rtl="0"/>
            <a:endParaRPr lang="en-US" sz="1200" kern="1200" dirty="0">
              <a:solidFill>
                <a:schemeClr val="tx1"/>
              </a:solidFill>
              <a:effectLst/>
              <a:latin typeface="+mn-lt"/>
              <a:ea typeface="+mn-ea"/>
              <a:cs typeface="+mn-cs"/>
            </a:endParaRPr>
          </a:p>
          <a:p>
            <a:pPr rtl="0"/>
            <a:r>
              <a:rPr lang="en-US" sz="1200" b="1" kern="1200" dirty="0">
                <a:solidFill>
                  <a:schemeClr val="tx1"/>
                </a:solidFill>
                <a:effectLst/>
                <a:latin typeface="+mn-lt"/>
                <a:ea typeface="+mn-ea"/>
                <a:cs typeface="+mn-cs"/>
              </a:rPr>
              <a:t>Iterative (Looping or Repeating) logic</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"It is not true that life is one damn thing after another.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It's one damn thing over and over." -- Edna St. Vincent Millay</a:t>
            </a:r>
          </a:p>
          <a:p>
            <a:pPr rtl="0"/>
            <a:r>
              <a:rPr lang="en-US" sz="1200" kern="1200" dirty="0">
                <a:solidFill>
                  <a:schemeClr val="tx1"/>
                </a:solidFill>
                <a:effectLst/>
                <a:latin typeface="+mn-lt"/>
                <a:ea typeface="+mn-ea"/>
                <a:cs typeface="+mn-cs"/>
              </a:rPr>
              <a:t>Endless Loop: n., see Loop, Endless.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Loop, Endless: n., see Endless Loop.</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15</a:t>
            </a:fld>
            <a:endParaRPr lang="en-US"/>
          </a:p>
        </p:txBody>
      </p:sp>
    </p:spTree>
    <p:extLst>
      <p:ext uri="{BB962C8B-B14F-4D97-AF65-F5344CB8AC3E}">
        <p14:creationId xmlns:p14="http://schemas.microsoft.com/office/powerpoint/2010/main" val="1916172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https://www.wired.com/2013/12/googles-doodle-honors-grace-hopper-and-entomology/</a:t>
            </a:r>
          </a:p>
          <a:p>
            <a:endParaRPr lang="en-US" dirty="0"/>
          </a:p>
          <a:p>
            <a:r>
              <a:rPr lang="en-US" dirty="0"/>
              <a:t>N</a:t>
            </a:r>
            <a:r>
              <a:rPr lang="en-CA" dirty="0" err="1"/>
              <a:t>ote</a:t>
            </a:r>
            <a:r>
              <a:rPr lang="en-CA" dirty="0"/>
              <a:t> in logbook of a Grace Hopper project:</a:t>
            </a:r>
          </a:p>
          <a:p>
            <a:r>
              <a:rPr lang="en-CA" dirty="0"/>
              <a:t>“Moth found trapped between points at Relay # 70, Panel F, of the Mark II Aiken Relay Calculator while it was being tested at Harvard University, 9 September 1947.</a:t>
            </a:r>
            <a:br>
              <a:rPr lang="en-CA" dirty="0"/>
            </a:br>
            <a:r>
              <a:rPr lang="en-CA" dirty="0"/>
              <a:t>The operators affixed the moth to the computer log, with the entry: “First actual case of bug being found”. They put out the word that they had “debugged” the machine.</a:t>
            </a:r>
            <a:br>
              <a:rPr lang="en-CA" dirty="0"/>
            </a:br>
            <a:r>
              <a:rPr lang="en-CA" dirty="0"/>
              <a:t>In 1988, the log, with the moth still taped by the entry, was in the Naval Surface Warfare Center Computer Museum at Dahlgren, Virginia.</a:t>
            </a:r>
            <a:br>
              <a:rPr lang="en-CA" dirty="0"/>
            </a:br>
            <a:r>
              <a:rPr lang="en-CA" dirty="0"/>
              <a:t>Image ©Courtesy of the Naval Surface Warfare Center, Dahlgren, VA., 1988. NHHC Collection</a:t>
            </a:r>
          </a:p>
          <a:p>
            <a:endParaRPr lang="en-US" dirty="0"/>
          </a:p>
          <a:p>
            <a:r>
              <a:rPr lang="en-CA" i="1" dirty="0"/>
              <a:t>“The OED Supplement records sense (4b) of the noun</a:t>
            </a:r>
            <a:r>
              <a:rPr lang="en-CA" b="1" i="1" dirty="0"/>
              <a:t> </a:t>
            </a:r>
            <a:r>
              <a:rPr lang="en-CA" b="1" dirty="0"/>
              <a:t>bug</a:t>
            </a:r>
            <a:r>
              <a:rPr lang="en-CA" b="1" i="1" dirty="0"/>
              <a:t> (“a defect or fault in a machine</a:t>
            </a:r>
            <a:r>
              <a:rPr lang="en-CA" i="1" dirty="0"/>
              <a:t>, plan, or the like”) as early as </a:t>
            </a:r>
            <a:r>
              <a:rPr lang="en-CA" b="1" i="1" dirty="0"/>
              <a:t>1889</a:t>
            </a:r>
            <a:r>
              <a:rPr lang="en-CA" i="1" dirty="0"/>
              <a:t>. In that year the Pall Mall Gazette reported (11 Mar: 1) that ‘Mr. Edison … had been up the two previous nights discovering a ‘bug’ in his phonograph–an expression for solving a difficulty, and implying that some imaginary insect has secreted itself inside and is causing all the trouble.’….</a:t>
            </a:r>
            <a:endParaRPr lang="en-CA" dirty="0"/>
          </a:p>
          <a:p>
            <a:r>
              <a:rPr lang="en-CA" i="1" dirty="0"/>
              <a:t>This meaning was common enough by 1934 to be recognized in Webster’s New International Dictionary: </a:t>
            </a:r>
            <a:r>
              <a:rPr lang="en-CA" dirty="0"/>
              <a:t> </a:t>
            </a:r>
            <a:r>
              <a:rPr lang="en-CA" i="1" dirty="0"/>
              <a:t>‘bug, n…. 3. A defect in apparatus or its operation… Slang, U.S.’”</a:t>
            </a:r>
            <a:r>
              <a:rPr lang="en-CA" dirty="0"/>
              <a:t> (</a:t>
            </a:r>
            <a:r>
              <a:rPr lang="en-CA" dirty="0">
                <a:hlinkClick r:id="rId3"/>
              </a:rPr>
              <a:t>citation</a:t>
            </a:r>
            <a:r>
              <a:rPr lang="en-CA" dirty="0"/>
              <a:t>)</a:t>
            </a:r>
          </a:p>
          <a:p>
            <a:r>
              <a:rPr lang="en-CA" dirty="0"/>
              <a:t>So, the “actual bug” notation in the lab notebook above probably reflects the </a:t>
            </a:r>
            <a:r>
              <a:rPr lang="en-CA" b="1" dirty="0"/>
              <a:t>amusement of the technician at finding a </a:t>
            </a:r>
            <a:r>
              <a:rPr lang="en-CA" b="1" u="sng" dirty="0"/>
              <a:t>physical</a:t>
            </a:r>
            <a:r>
              <a:rPr lang="en-CA" b="1" dirty="0"/>
              <a:t> bug,</a:t>
            </a:r>
            <a:r>
              <a:rPr lang="en-CA" dirty="0"/>
              <a:t> when the word bug was </a:t>
            </a:r>
            <a:r>
              <a:rPr lang="en-CA" i="1" dirty="0"/>
              <a:t>already</a:t>
            </a:r>
            <a:r>
              <a:rPr lang="en-CA" dirty="0"/>
              <a:t> in use as slang for a problem.</a:t>
            </a:r>
          </a:p>
          <a:p>
            <a:r>
              <a:rPr lang="en-CA" dirty="0"/>
              <a:t>It does appear that the term “debugging” came into use around Hopper’s time period.</a:t>
            </a:r>
          </a:p>
          <a:p>
            <a:endParaRPr lang="en-CA" b="0" dirty="0"/>
          </a:p>
        </p:txBody>
      </p:sp>
      <p:sp>
        <p:nvSpPr>
          <p:cNvPr id="4" name="Slide Number Placeholder 3"/>
          <p:cNvSpPr>
            <a:spLocks noGrp="1"/>
          </p:cNvSpPr>
          <p:nvPr>
            <p:ph type="sldNum" sz="quarter" idx="10"/>
          </p:nvPr>
        </p:nvSpPr>
        <p:spPr/>
        <p:txBody>
          <a:bodyPr/>
          <a:lstStyle/>
          <a:p>
            <a:fld id="{6CE49CAB-11E7-4E46-B3A8-B9759289B5BF}" type="slidenum">
              <a:rPr lang="en-US" smtClean="0"/>
              <a:t>16</a:t>
            </a:fld>
            <a:endParaRPr lang="en-US"/>
          </a:p>
        </p:txBody>
      </p:sp>
    </p:spTree>
    <p:extLst>
      <p:ext uri="{BB962C8B-B14F-4D97-AF65-F5344CB8AC3E}">
        <p14:creationId xmlns:p14="http://schemas.microsoft.com/office/powerpoint/2010/main" val="2803087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https://en.wikipedia.org/wiki/List_of_pioneers_in_computer_science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Jay Elliot described Grace Hopper as appearing to be "'all Navy', but when you reach inside, you find a 'Pirate' dying to be released".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"It’s much easier for most people to write an English statement than it is to use symbols. So I decided data processors [programmers] ought to be able to write their programs in English, and the computers would translate them into machine code. [She </a:t>
            </a:r>
            <a:r>
              <a:rPr lang="en-CA" b="1" dirty="0"/>
              <a:t>invented the first compilers and machine-independent programming languages in 1952 – 1954</a:t>
            </a:r>
            <a:r>
              <a:rPr lang="en-CA" dirty="0"/>
              <a:t>] That was the beginning of COBOL, a computer language for data processors. I could say “Subtract income tax from pay” instead of trying to write that in octal code or using all kinds of symbols.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most important thing I've accomplished, other than building the compiler, is training young people. They come to me, you know, and say, 'Do you think we can do this?' I say, "Try it." And I back '</a:t>
            </a:r>
            <a:r>
              <a:rPr lang="en-CA" dirty="0" err="1"/>
              <a:t>em</a:t>
            </a:r>
            <a:r>
              <a:rPr lang="en-CA" dirty="0"/>
              <a:t> up. They need that. I keep track of them as they get older and I stir '</a:t>
            </a:r>
            <a:r>
              <a:rPr lang="en-CA" dirty="0" err="1"/>
              <a:t>em</a:t>
            </a:r>
            <a:r>
              <a:rPr lang="en-CA" dirty="0"/>
              <a:t> up at intervals so they don't forget to take chances."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t>
            </a:r>
            <a:r>
              <a:rPr lang="en-CA" dirty="0"/>
              <a:t>e should all be Grace Hoppers.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https://en.wikipedia.org/wiki/Grace_Hopper</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E49CAB-11E7-4E46-B3A8-B9759289B5B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1904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a:t>
            </a:r>
            <a:r>
              <a:rPr lang="en-CA" dirty="0"/>
              <a:t>many of the key elements we see today" were invented by </a:t>
            </a:r>
            <a:r>
              <a:rPr lang="en-CA" sz="1200" b="0" i="0" kern="1200" dirty="0">
                <a:solidFill>
                  <a:schemeClr val="tx1"/>
                </a:solidFill>
                <a:effectLst/>
                <a:latin typeface="+mn-lt"/>
                <a:ea typeface="+mn-ea"/>
                <a:cs typeface="+mn-cs"/>
              </a:rPr>
              <a:t>Frances </a:t>
            </a:r>
            <a:r>
              <a:rPr lang="en-CA" sz="1200" b="0" i="0" kern="1200" dirty="0" err="1">
                <a:solidFill>
                  <a:schemeClr val="tx1"/>
                </a:solidFill>
                <a:effectLst/>
                <a:latin typeface="+mn-lt"/>
                <a:ea typeface="+mn-ea"/>
                <a:cs typeface="+mn-cs"/>
              </a:rPr>
              <a:t>Holberton</a:t>
            </a:r>
            <a:r>
              <a:rPr lang="en-CA" sz="1200" b="0" i="0" kern="1200" dirty="0">
                <a:solidFill>
                  <a:schemeClr val="tx1"/>
                </a:solidFill>
                <a:effectLst/>
                <a:latin typeface="+mn-lt"/>
                <a:ea typeface="+mn-ea"/>
                <a:cs typeface="+mn-cs"/>
              </a:rPr>
              <a:t>, Jean </a:t>
            </a:r>
            <a:r>
              <a:rPr lang="en-CA" sz="1200" b="0" i="0" kern="1200" dirty="0" err="1">
                <a:solidFill>
                  <a:schemeClr val="tx1"/>
                </a:solidFill>
                <a:effectLst/>
                <a:latin typeface="+mn-lt"/>
                <a:ea typeface="+mn-ea"/>
                <a:cs typeface="+mn-cs"/>
              </a:rPr>
              <a:t>Bartik</a:t>
            </a:r>
            <a:r>
              <a:rPr lang="en-CA" sz="1200" b="0" i="0" kern="1200" dirty="0">
                <a:solidFill>
                  <a:schemeClr val="tx1"/>
                </a:solidFill>
                <a:effectLst/>
                <a:latin typeface="+mn-lt"/>
                <a:ea typeface="+mn-ea"/>
                <a:cs typeface="+mn-cs"/>
              </a:rPr>
              <a:t> (two of the ENIAC 6), and Grace Hopper.</a:t>
            </a:r>
          </a:p>
          <a:p>
            <a:endParaRPr lang="en-US" sz="1200" b="0" i="1"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A language is old because it was good enough to get old.</a:t>
            </a:r>
          </a:p>
          <a:p>
            <a:endParaRPr lang="en-CA" sz="1200" b="0" i="1" kern="1200" dirty="0">
              <a:solidFill>
                <a:schemeClr val="tx1"/>
              </a:solidFill>
              <a:effectLst/>
              <a:latin typeface="+mn-lt"/>
              <a:ea typeface="+mn-ea"/>
              <a:cs typeface="+mn-cs"/>
            </a:endParaRPr>
          </a:p>
          <a:p>
            <a:r>
              <a:rPr lang="en-CA" sz="1200" b="0" i="1" kern="1200" dirty="0">
                <a:solidFill>
                  <a:schemeClr val="tx1"/>
                </a:solidFill>
                <a:effectLst/>
                <a:latin typeface="+mn-lt"/>
                <a:ea typeface="+mn-ea"/>
                <a:cs typeface="+mn-cs"/>
              </a:rPr>
              <a:t>LISP</a:t>
            </a:r>
            <a:r>
              <a:rPr lang="en-CA" sz="1200" b="0" i="0" kern="1200" dirty="0">
                <a:solidFill>
                  <a:schemeClr val="tx1"/>
                </a:solidFill>
                <a:effectLst/>
                <a:latin typeface="+mn-lt"/>
                <a:ea typeface="+mn-ea"/>
                <a:cs typeface="+mn-cs"/>
              </a:rPr>
              <a:t> derives from "</a:t>
            </a:r>
            <a:r>
              <a:rPr lang="en-CA" sz="1200" b="0" i="0" kern="1200" dirty="0" err="1">
                <a:solidFill>
                  <a:schemeClr val="tx1"/>
                </a:solidFill>
                <a:effectLst/>
                <a:latin typeface="+mn-lt"/>
                <a:ea typeface="+mn-ea"/>
                <a:cs typeface="+mn-cs"/>
              </a:rPr>
              <a:t>LISt</a:t>
            </a:r>
            <a:r>
              <a:rPr lang="en-CA" sz="1200" b="0" i="0" kern="1200" dirty="0">
                <a:solidFill>
                  <a:schemeClr val="tx1"/>
                </a:solidFill>
                <a:effectLst/>
                <a:latin typeface="+mn-lt"/>
                <a:ea typeface="+mn-ea"/>
                <a:cs typeface="+mn-cs"/>
              </a:rPr>
              <a:t> Processor".  Schema and other variants continue in the AI field.</a:t>
            </a:r>
          </a:p>
          <a:p>
            <a:endParaRPr lang="en-CA" dirty="0"/>
          </a:p>
          <a:p>
            <a:r>
              <a:rPr lang="en-CA" dirty="0" err="1"/>
              <a:t>COmmon</a:t>
            </a:r>
            <a:r>
              <a:rPr lang="en-CA" dirty="0"/>
              <a:t> Business-Oriented Language – The most used language on mainframes.</a:t>
            </a:r>
          </a:p>
          <a:p>
            <a:r>
              <a:rPr lang="en-CA" sz="1200" b="0" i="0" kern="1200" dirty="0">
                <a:solidFill>
                  <a:schemeClr val="tx1"/>
                </a:solidFill>
                <a:effectLst/>
                <a:latin typeface="+mn-lt"/>
                <a:ea typeface="+mn-ea"/>
                <a:cs typeface="+mn-cs"/>
              </a:rPr>
              <a:t>In 1997, the </a:t>
            </a:r>
            <a:r>
              <a:rPr lang="en-CA" sz="1200" b="0" i="0" u="none" strike="noStrike" kern="1200" dirty="0">
                <a:solidFill>
                  <a:schemeClr val="tx1"/>
                </a:solidFill>
                <a:effectLst/>
                <a:latin typeface="+mn-lt"/>
                <a:ea typeface="+mn-ea"/>
                <a:cs typeface="+mn-cs"/>
                <a:hlinkClick r:id="rId3" tooltip="Gartner Group"/>
              </a:rPr>
              <a:t>Gartner Group</a:t>
            </a:r>
            <a:r>
              <a:rPr lang="en-CA" sz="1200" b="0" i="0" kern="1200" dirty="0">
                <a:solidFill>
                  <a:schemeClr val="tx1"/>
                </a:solidFill>
                <a:effectLst/>
                <a:latin typeface="+mn-lt"/>
                <a:ea typeface="+mn-ea"/>
                <a:cs typeface="+mn-cs"/>
              </a:rPr>
              <a:t> reported that 80% of the world's business ran on COBOL with over 200 billion lines of code and 5 billion lines more being written annually.</a:t>
            </a:r>
            <a:r>
              <a:rPr lang="en-CA" sz="1200" b="0" i="0" u="none" strike="noStrike" kern="1200" baseline="30000" dirty="0">
                <a:solidFill>
                  <a:schemeClr val="tx1"/>
                </a:solidFill>
                <a:effectLst/>
                <a:latin typeface="+mn-lt"/>
                <a:ea typeface="+mn-ea"/>
                <a:cs typeface="+mn-cs"/>
                <a:hlinkClick r:id="rId4"/>
              </a:rPr>
              <a:t>[97]</a:t>
            </a:r>
            <a:endParaRPr lang="en-CA" sz="1200" b="0" i="0" u="none" strike="noStrike" kern="1200" baseline="300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In 2006 and 2012, </a:t>
            </a:r>
            <a:r>
              <a:rPr lang="en-CA" sz="1200" b="0" i="1" u="none" strike="noStrike" kern="1200" dirty="0">
                <a:solidFill>
                  <a:schemeClr val="tx1"/>
                </a:solidFill>
                <a:effectLst/>
                <a:latin typeface="+mn-lt"/>
                <a:ea typeface="+mn-ea"/>
                <a:cs typeface="+mn-cs"/>
                <a:hlinkClick r:id="rId5" tooltip="Computerworld"/>
              </a:rPr>
              <a:t>Computerworld</a:t>
            </a:r>
            <a:r>
              <a:rPr lang="en-CA" sz="1200" b="0" i="0" kern="1200" dirty="0">
                <a:solidFill>
                  <a:schemeClr val="tx1"/>
                </a:solidFill>
                <a:effectLst/>
                <a:latin typeface="+mn-lt"/>
                <a:ea typeface="+mn-ea"/>
                <a:cs typeface="+mn-cs"/>
              </a:rPr>
              <a:t> surveys found that over 60% of organizations used COBOL (more than </a:t>
            </a:r>
            <a:r>
              <a:rPr lang="en-CA" sz="1200" b="0" i="0" u="none" strike="noStrike" kern="1200" dirty="0">
                <a:solidFill>
                  <a:schemeClr val="tx1"/>
                </a:solidFill>
                <a:effectLst/>
                <a:latin typeface="+mn-lt"/>
                <a:ea typeface="+mn-ea"/>
                <a:cs typeface="+mn-cs"/>
                <a:hlinkClick r:id="rId6" tooltip="C++"/>
              </a:rPr>
              <a:t>C++</a:t>
            </a:r>
            <a:r>
              <a:rPr lang="en-CA" sz="1200" b="0" i="0" kern="1200" dirty="0">
                <a:solidFill>
                  <a:schemeClr val="tx1"/>
                </a:solidFill>
                <a:effectLst/>
                <a:latin typeface="+mn-lt"/>
                <a:ea typeface="+mn-ea"/>
                <a:cs typeface="+mn-cs"/>
              </a:rPr>
              <a:t> and </a:t>
            </a:r>
            <a:r>
              <a:rPr lang="en-CA" sz="1200" b="0" i="0" u="none" strike="noStrike" kern="1200" dirty="0">
                <a:solidFill>
                  <a:schemeClr val="tx1"/>
                </a:solidFill>
                <a:effectLst/>
                <a:latin typeface="+mn-lt"/>
                <a:ea typeface="+mn-ea"/>
                <a:cs typeface="+mn-cs"/>
                <a:hlinkClick r:id="rId7" tooltip="Visual Basic .NET"/>
              </a:rPr>
              <a:t>Visual Basic .NET</a:t>
            </a:r>
            <a:r>
              <a:rPr lang="en-CA" sz="1200" b="0" i="0" kern="1200" dirty="0">
                <a:solidFill>
                  <a:schemeClr val="tx1"/>
                </a:solidFill>
                <a:effectLst/>
                <a:latin typeface="+mn-lt"/>
                <a:ea typeface="+mn-ea"/>
                <a:cs typeface="+mn-cs"/>
              </a:rPr>
              <a:t>) and that for half of those, COBOL was used for the majority of their internal software.</a:t>
            </a:r>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18</a:t>
            </a:fld>
            <a:endParaRPr lang="en-US"/>
          </a:p>
        </p:txBody>
      </p:sp>
    </p:spTree>
    <p:extLst>
      <p:ext uri="{BB962C8B-B14F-4D97-AF65-F5344CB8AC3E}">
        <p14:creationId xmlns:p14="http://schemas.microsoft.com/office/powerpoint/2010/main" val="800365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https://en.wikipedia.org/wiki/History_of_programming_languages</a:t>
            </a:r>
          </a:p>
          <a:p>
            <a:r>
              <a:rPr lang="en-US" dirty="0"/>
              <a:t>https://en.wikipedia.org/wiki/Structured_programming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GOTO outlawed. As programs using GOTO grew with ongoing maintenance and enhancement, the code became unmaintainable, unreliable s</a:t>
            </a:r>
            <a:r>
              <a:rPr lang="en-CA" dirty="0" err="1"/>
              <a:t>paghetti</a:t>
            </a:r>
            <a:r>
              <a:rPr lang="en-CA" dirty="0"/>
              <a:t> code. P</a:t>
            </a:r>
            <a:r>
              <a:rPr lang="en-CA" sz="1200" b="0" i="0" kern="1200" dirty="0">
                <a:solidFill>
                  <a:schemeClr val="tx1"/>
                </a:solidFill>
                <a:effectLst/>
                <a:latin typeface="+mn-lt"/>
                <a:ea typeface="+mn-ea"/>
                <a:cs typeface="+mn-cs"/>
              </a:rPr>
              <a:t>rogram flow is conceptually twisted and tangled like a bowl of spaghetti</a:t>
            </a:r>
            <a:r>
              <a:rPr lang="en-CA" dirty="0"/>
              <a:t>. https://en.wikipedia.org/wiki/Spaghetti_code</a:t>
            </a:r>
          </a:p>
          <a:p>
            <a:endParaRPr lang="en-CA" dirty="0"/>
          </a:p>
          <a:p>
            <a:r>
              <a:rPr lang="en-CA" dirty="0"/>
              <a:t>The GOTO is "an invitation to make a mess of one's program." </a:t>
            </a:r>
            <a:r>
              <a:rPr lang="en-CA" dirty="0">
                <a:hlinkClick r:id="rId3" tooltip="Go To Statement Considered Harmful"/>
              </a:rPr>
              <a:t>Go To Statement Considered Harmful</a:t>
            </a:r>
            <a:r>
              <a:rPr lang="en-CA" dirty="0"/>
              <a:t> open letter in 1968 by Dutch computer scientist </a:t>
            </a:r>
            <a:r>
              <a:rPr lang="en-CA" dirty="0" err="1">
                <a:hlinkClick r:id="rId4" tooltip="Edsger W. Dijkstra"/>
              </a:rPr>
              <a:t>Edsger</a:t>
            </a:r>
            <a:r>
              <a:rPr lang="en-CA" dirty="0">
                <a:hlinkClick r:id="rId4" tooltip="Edsger W. Dijkstra"/>
              </a:rPr>
              <a:t> W. Dijkstra</a:t>
            </a:r>
            <a:r>
              <a:rPr lang="en-CA" dirty="0"/>
              <a:t>, who coined the term "structured programming". </a:t>
            </a:r>
            <a:r>
              <a:rPr lang="en-CA" i="1" dirty="0"/>
              <a:t>Dijkstra, E. W. (March 1968). "Letters to the editor: go to statement considered harmful". </a:t>
            </a:r>
            <a:r>
              <a:rPr lang="en-CA" i="1" dirty="0">
                <a:hlinkClick r:id="rId5" tooltip="Communications of the ACM"/>
              </a:rPr>
              <a:t>Communications of the ACM</a:t>
            </a:r>
            <a:r>
              <a:rPr lang="en-CA" i="1" dirty="0"/>
              <a:t>. </a:t>
            </a:r>
            <a:r>
              <a:rPr lang="en-CA" b="1" i="1" dirty="0"/>
              <a:t>11</a:t>
            </a:r>
            <a:r>
              <a:rPr lang="en-CA" i="1" dirty="0"/>
              <a:t> (3): 147–148. </a:t>
            </a:r>
            <a:endParaRPr lang="en-US" dirty="0"/>
          </a:p>
          <a:p>
            <a:endParaRPr lang="en-US" dirty="0"/>
          </a:p>
          <a:p>
            <a:r>
              <a:rPr lang="en-CA" dirty="0"/>
              <a:t>Why is it that women find C to be more attractive than Java?</a:t>
            </a:r>
            <a:br>
              <a:rPr lang="en-CA" dirty="0"/>
            </a:br>
            <a:r>
              <a:rPr lang="en-CA" dirty="0"/>
              <a:t>Because C doesn’t treat them like objects.</a:t>
            </a:r>
          </a:p>
          <a:p>
            <a:endParaRPr lang="en-US" dirty="0"/>
          </a:p>
          <a:p>
            <a:r>
              <a:rPr lang="en-US" dirty="0"/>
              <a:t>Women should not be seen as objects. </a:t>
            </a:r>
            <a:br>
              <a:rPr lang="en-US" dirty="0"/>
            </a:br>
            <a:r>
              <a:rPr lang="en-US" dirty="0"/>
              <a:t>Each woman is in a class of her own.</a:t>
            </a:r>
          </a:p>
          <a:p>
            <a:endParaRPr lang="en-US" dirty="0"/>
          </a:p>
          <a:p>
            <a:r>
              <a:rPr lang="en-US" dirty="0"/>
              <a:t>1980s: Reduced Instruction Set Computing CPUs didn't do less, they did it more simply which improved compiler design and hardware/software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supported the move from monolithic programming like COBOL and C that did everything in one program to modular and Object Oriented programming </a:t>
            </a:r>
            <a:br>
              <a:rPr lang="en-US" dirty="0"/>
            </a:br>
            <a:r>
              <a:rPr lang="en-US" dirty="0"/>
              <a:t>…from carving a solid block of stone to building something up from Lego.</a:t>
            </a:r>
            <a:endParaRPr lang="en-CA" dirty="0"/>
          </a:p>
          <a:p>
            <a:r>
              <a:rPr lang="en-US" dirty="0"/>
              <a:t>Old programming models </a:t>
            </a:r>
            <a:r>
              <a:rPr lang="en-US" b="1" dirty="0"/>
              <a:t>separated</a:t>
            </a:r>
            <a:r>
              <a:rPr lang="en-US" dirty="0"/>
              <a:t> data and logic, fields in data files were defined and accessed directly by a program (no SQL, no Relational DBs with columns of data types and rows of data).</a:t>
            </a:r>
          </a:p>
          <a:p>
            <a:r>
              <a:rPr lang="en-US" dirty="0"/>
              <a:t>Files existed separately from everything else. Any program could change a file according to it's own rules which were, hopefully, the same rules as in all the other programs.</a:t>
            </a:r>
          </a:p>
          <a:p>
            <a:endParaRPr lang="en-US" dirty="0"/>
          </a:p>
          <a:p>
            <a:r>
              <a:rPr lang="en-US" dirty="0"/>
              <a:t>https://en.wikipedia.org/wiki/Object-oriented_programming </a:t>
            </a:r>
          </a:p>
          <a:p>
            <a:r>
              <a:rPr lang="en-CA" dirty="0"/>
              <a:t>OOP can be used to associate real-world objects and processes</a:t>
            </a:r>
            <a:endParaRPr lang="en-US" dirty="0"/>
          </a:p>
          <a:p>
            <a:r>
              <a:rPr lang="en-CA" dirty="0"/>
              <a:t>O-O Objects sometimes correspond to things found in the real world. </a:t>
            </a:r>
          </a:p>
          <a:p>
            <a:endParaRPr lang="en-US" dirty="0"/>
          </a:p>
          <a:p>
            <a:r>
              <a:rPr lang="en-US" dirty="0"/>
              <a:t>http://bigthink.com/videos/why-i-created-c </a:t>
            </a:r>
            <a:r>
              <a:rPr lang="en-US" dirty="0">
                <a:sym typeface="Wingdings" panose="05000000000000000000" pitchFamily="2" charset="2"/>
              </a:rPr>
              <a:t> Why I Created C++ by Bjarne </a:t>
            </a:r>
            <a:r>
              <a:rPr lang="en-US" dirty="0" err="1">
                <a:sym typeface="Wingdings" panose="05000000000000000000" pitchFamily="2" charset="2"/>
              </a:rPr>
              <a:t>Stroustrup</a:t>
            </a:r>
            <a:r>
              <a:rPr lang="en-US" dirty="0">
                <a:sym typeface="Wingdings" panose="05000000000000000000" pitchFamily="2" charset="2"/>
              </a:rPr>
              <a:t> </a:t>
            </a:r>
          </a:p>
          <a:p>
            <a:r>
              <a:rPr lang="en-US" dirty="0"/>
              <a:t>http://www.stroustrup.com/bs_faq.html</a:t>
            </a:r>
          </a:p>
          <a:p>
            <a:r>
              <a:rPr lang="en-US" dirty="0"/>
              <a:t>"</a:t>
            </a:r>
            <a:r>
              <a:rPr lang="en-CA" dirty="0"/>
              <a:t>Classes are there to help you organize your code and to reason about your programs. You could roughly equivalently say that classes are there to help you avoid making mistakes and to help you find bugs after you do make a mistake. In this way, classes significantly helps maintenance. </a:t>
            </a:r>
          </a:p>
          <a:p>
            <a:r>
              <a:rPr lang="en-CA" dirty="0"/>
              <a:t>A class is the representation of an idea, a concept, in the code. An object of a class represents a particular example of the idea in the code. Without classes, a reader of the code would have to guess about the relationships among data items and functions - classes make such relationships explicit and "understood" by compilers. With classes, more of the high-level structure of your program is reflected in the code, not just in the comments. </a:t>
            </a:r>
          </a:p>
          <a:p>
            <a:endParaRPr lang="en-US" dirty="0"/>
          </a:p>
          <a:p>
            <a:r>
              <a:rPr lang="en-CA" dirty="0"/>
              <a:t>Why is it that women find C to be more attractive than Java?</a:t>
            </a:r>
            <a:br>
              <a:rPr lang="en-CA" dirty="0"/>
            </a:br>
            <a:r>
              <a:rPr lang="en-CA" dirty="0"/>
              <a:t>Because C doesn’t treat them like objects.</a:t>
            </a:r>
          </a:p>
          <a:p>
            <a:endParaRPr lang="en-US" dirty="0"/>
          </a:p>
          <a:p>
            <a:r>
              <a:rPr lang="en-US" dirty="0"/>
              <a:t>Women should not be seen as objects. </a:t>
            </a:r>
            <a:br>
              <a:rPr lang="en-US" dirty="0"/>
            </a:br>
            <a:r>
              <a:rPr lang="en-US"/>
              <a:t>Each woman is in a class of her own.</a:t>
            </a:r>
          </a:p>
          <a:p>
            <a:endParaRPr lang="en-US" dirty="0"/>
          </a:p>
          <a:p>
            <a:r>
              <a:rPr lang="en-US" dirty="0"/>
              <a:t>Object Oriented means "</a:t>
            </a:r>
            <a:r>
              <a:rPr lang="en-CA" dirty="0"/>
              <a:t>programming using class hierarchies and virtual functions to allow manipulation of objects of a variety of types through well-defined interfaces and to allow a program to be extended incrementally through derivation. </a:t>
            </a:r>
          </a:p>
          <a:p>
            <a:r>
              <a:rPr lang="en-CA" dirty="0"/>
              <a:t>The point about arranging classes into a class hierarchy is to express hierarchical relationships among classes and use those relationships to simplify code.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SQL:  SQL includes data query, data manipulation (insert, update and delete), data definition (</a:t>
            </a:r>
            <a:r>
              <a:rPr lang="en-CA" dirty="0">
                <a:hlinkClick r:id="rId6" tooltip="Database schema"/>
              </a:rPr>
              <a:t>schema</a:t>
            </a:r>
            <a:r>
              <a:rPr lang="en-CA" dirty="0"/>
              <a:t> creation and modification), and data access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https://en.wikipedia.org/wiki/SQL  https://en.wikipedia.org/wiki/Stored_procedure</a:t>
            </a:r>
          </a:p>
          <a:p>
            <a:r>
              <a:rPr lang="en-CA" dirty="0"/>
              <a:t>“The increasing adoption of stored procedures led to the introduction of procedural elements to the SQL language in the SQL:1999 and SQL:2003 standards in the part SQL/PSM. That made SQL an imperative programming language. Most database systems offer proprietary and vendor-specific extensions, exceeding SQL/PSM. A standard specification for Java stored procedures exists as well as SQL/JRT.”</a:t>
            </a:r>
            <a:endParaRPr lang="en-US" dirty="0"/>
          </a:p>
          <a:p>
            <a:endParaRPr lang="en-US" dirty="0"/>
          </a:p>
          <a:p>
            <a:r>
              <a:rPr lang="en-US" dirty="0"/>
              <a:t>https://msdn.microsoft.com/en-us/library/ms178642.aspx</a:t>
            </a:r>
          </a:p>
          <a:p>
            <a:r>
              <a:rPr lang="en-US" dirty="0"/>
              <a:t>https://www.ibm.com/support/knowledgecenter/beta/SSEPEK_10.0.0/apsg/src/tpc/db2z_storedprocedure.html</a:t>
            </a:r>
          </a:p>
          <a:p>
            <a:r>
              <a:rPr lang="en-US" dirty="0"/>
              <a:t>`	</a:t>
            </a:r>
          </a:p>
        </p:txBody>
      </p:sp>
      <p:sp>
        <p:nvSpPr>
          <p:cNvPr id="4" name="Slide Number Placeholder 3"/>
          <p:cNvSpPr>
            <a:spLocks noGrp="1"/>
          </p:cNvSpPr>
          <p:nvPr>
            <p:ph type="sldNum" sz="quarter" idx="10"/>
          </p:nvPr>
        </p:nvSpPr>
        <p:spPr/>
        <p:txBody>
          <a:bodyPr/>
          <a:lstStyle/>
          <a:p>
            <a:fld id="{6CE49CAB-11E7-4E46-B3A8-B9759289B5BF}" type="slidenum">
              <a:rPr lang="en-US" smtClean="0"/>
              <a:t>19</a:t>
            </a:fld>
            <a:endParaRPr lang="en-US"/>
          </a:p>
        </p:txBody>
      </p:sp>
    </p:spTree>
    <p:extLst>
      <p:ext uri="{BB962C8B-B14F-4D97-AF65-F5344CB8AC3E}">
        <p14:creationId xmlns:p14="http://schemas.microsoft.com/office/powerpoint/2010/main" val="1582251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2</a:t>
            </a:fld>
            <a:endParaRPr lang="en-US"/>
          </a:p>
        </p:txBody>
      </p:sp>
    </p:spTree>
    <p:extLst>
      <p:ext uri="{BB962C8B-B14F-4D97-AF65-F5344CB8AC3E}">
        <p14:creationId xmlns:p14="http://schemas.microsoft.com/office/powerpoint/2010/main" val="531968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JavaScript drove everyone crazy for the first 10 years of its life because its implementation was not standardized in browsers. What worked in Microsoft’s I.E. did not work in Netscape, etc. Now, with standardization (</a:t>
            </a:r>
            <a:r>
              <a:rPr lang="en-CA" sz="1200" b="0" i="0" kern="1200" dirty="0">
                <a:solidFill>
                  <a:schemeClr val="tx1"/>
                </a:solidFill>
                <a:effectLst/>
                <a:latin typeface="+mn-lt"/>
                <a:ea typeface="+mn-ea"/>
                <a:cs typeface="+mn-cs"/>
              </a:rPr>
              <a:t>ECMAScript, 5</a:t>
            </a:r>
            <a:r>
              <a:rPr lang="en-CA" sz="1200" b="0" i="0" kern="1200" baseline="30000" dirty="0">
                <a:solidFill>
                  <a:schemeClr val="tx1"/>
                </a:solidFill>
                <a:effectLst/>
                <a:latin typeface="+mn-lt"/>
                <a:ea typeface="+mn-ea"/>
                <a:cs typeface="+mn-cs"/>
              </a:rPr>
              <a:t>th</a:t>
            </a:r>
            <a:r>
              <a:rPr lang="en-CA" sz="1200" b="0" i="0" kern="1200" dirty="0">
                <a:solidFill>
                  <a:schemeClr val="tx1"/>
                </a:solidFill>
                <a:effectLst/>
                <a:latin typeface="+mn-lt"/>
                <a:ea typeface="+mn-ea"/>
                <a:cs typeface="+mn-cs"/>
              </a:rPr>
              <a:t> Edition in 2008, now in 7</a:t>
            </a:r>
            <a:r>
              <a:rPr lang="en-CA" sz="1200" b="0" i="0" kern="1200" baseline="30000" dirty="0">
                <a:solidFill>
                  <a:schemeClr val="tx1"/>
                </a:solidFill>
                <a:effectLst/>
                <a:latin typeface="+mn-lt"/>
                <a:ea typeface="+mn-ea"/>
                <a:cs typeface="+mn-cs"/>
              </a:rPr>
              <a:t>th</a:t>
            </a:r>
            <a:r>
              <a:rPr lang="en-CA" sz="1200" b="0" i="0" kern="1200" dirty="0">
                <a:solidFill>
                  <a:schemeClr val="tx1"/>
                </a:solidFill>
                <a:effectLst/>
                <a:latin typeface="+mn-lt"/>
                <a:ea typeface="+mn-ea"/>
                <a:cs typeface="+mn-cs"/>
              </a:rPr>
              <a:t> Ed.)</a:t>
            </a:r>
            <a:r>
              <a:rPr lang="en-US" dirty="0"/>
              <a:t>, JavaScript is a key tool of web development.</a:t>
            </a:r>
          </a:p>
          <a:p>
            <a:endParaRPr lang="en-US" dirty="0"/>
          </a:p>
          <a:p>
            <a:r>
              <a:rPr lang="en-US" dirty="0"/>
              <a:t>Visual Basic had the same problem across versions. Every time Microsoft upgraded it to a new version, they broke old code by changing commands and structures.</a:t>
            </a:r>
          </a:p>
          <a:p>
            <a:endParaRPr lang="en-US" dirty="0"/>
          </a:p>
          <a:p>
            <a:r>
              <a:rPr lang="en-US" dirty="0"/>
              <a:t>http://web.eecs.utk.edu/~huangj/CS302S04/notes/oo-intro.html</a:t>
            </a:r>
          </a:p>
          <a:p>
            <a:endParaRPr lang="en-US" dirty="0"/>
          </a:p>
          <a:p>
            <a:r>
              <a:rPr lang="en-CA" dirty="0"/>
              <a:t>PHP (recursive acronym for </a:t>
            </a:r>
            <a:r>
              <a:rPr lang="en-CA" i="1" dirty="0"/>
              <a:t>PHP: Hypertext Preprocessor</a:t>
            </a:r>
            <a:r>
              <a:rPr lang="en-CA" dirty="0"/>
              <a:t>)</a:t>
            </a:r>
          </a:p>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20</a:t>
            </a:fld>
            <a:endParaRPr lang="en-US"/>
          </a:p>
        </p:txBody>
      </p:sp>
    </p:spTree>
    <p:extLst>
      <p:ext uri="{BB962C8B-B14F-4D97-AF65-F5344CB8AC3E}">
        <p14:creationId xmlns:p14="http://schemas.microsoft.com/office/powerpoint/2010/main" val="3294101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the object oriented way to become wealthy?</a:t>
            </a:r>
            <a:br>
              <a:rPr lang="en-US" dirty="0"/>
            </a:br>
            <a:r>
              <a:rPr lang="en-US" dirty="0"/>
              <a:t>Inheritance. (It will be funnier next term in C++ classes.)</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Both Concurrent and Parallel programming have different, independent execution paths, known as threads or modules, that (appear to) run at the same time. </a:t>
            </a:r>
          </a:p>
          <a:p>
            <a:endParaRPr lang="en-CA" dirty="0"/>
          </a:p>
          <a:p>
            <a:r>
              <a:rPr lang="en-CA" dirty="0"/>
              <a:t>Concurrent execution is possible on single processor (multiple threads, managed by scheduler, run asynchronously)</a:t>
            </a:r>
          </a:p>
          <a:p>
            <a:r>
              <a:rPr lang="en-CA" dirty="0"/>
              <a:t>Parallel execution runs multiple threads simultaneously on multiple processors. (One thread per many CPU/GPU processors)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Concurrent execution is the generalized form of parallel execution. Parallel programs are concurrent but concurrent programs are not necessarily parallel.</a:t>
            </a:r>
          </a:p>
          <a:p>
            <a:endParaRPr lang="en-US" dirty="0"/>
          </a:p>
          <a:p>
            <a:r>
              <a:rPr lang="en-CA" i="1" dirty="0"/>
              <a:t>Concurrency</a:t>
            </a:r>
            <a:r>
              <a:rPr lang="en-CA" dirty="0"/>
              <a:t> means that two or more calculations happen within the same time frame, and there is usually some sort of dependency between them.</a:t>
            </a:r>
          </a:p>
          <a:p>
            <a:r>
              <a:rPr lang="en-CA" i="1" dirty="0"/>
              <a:t>Parallelism</a:t>
            </a:r>
            <a:r>
              <a:rPr lang="en-CA" dirty="0"/>
              <a:t> means that two or more calculations happen simultaneously.</a:t>
            </a:r>
          </a:p>
          <a:p>
            <a:r>
              <a:rPr lang="en-CA" dirty="0"/>
              <a:t>Put boldly, concurrency describes a problem (two things need to happen together), while parallelism describes a solution (two processor cores are used to execute two things simultaneously).</a:t>
            </a:r>
          </a:p>
          <a:p>
            <a:endParaRPr lang="en-CA" dirty="0"/>
          </a:p>
          <a:p>
            <a:r>
              <a:rPr lang="en-CA" dirty="0"/>
              <a:t>Distributed programs = programs working together on multiple, separate systems</a:t>
            </a:r>
          </a:p>
          <a:p>
            <a:endParaRPr lang="en-US" dirty="0"/>
          </a:p>
          <a:p>
            <a:r>
              <a:rPr lang="en-CA" dirty="0">
                <a:hlinkClick r:id="rId3"/>
              </a:rPr>
              <a:t>https://en.wikipedia.org/wiki/Measuring_programming_language_popularity</a:t>
            </a:r>
            <a:endParaRPr lang="en-CA" dirty="0"/>
          </a:p>
          <a:p>
            <a:endParaRPr lang="en-US" dirty="0"/>
          </a:p>
          <a:p>
            <a:r>
              <a:rPr lang="en-CA" dirty="0"/>
              <a:t>Energy Efficiency across Programming Languages</a:t>
            </a:r>
            <a:endParaRPr lang="en-US" dirty="0"/>
          </a:p>
          <a:p>
            <a:r>
              <a:rPr lang="en-US" dirty="0"/>
              <a:t>http://greenlab.di.uminho.pt/wp-content/uploads/2017/09/paperSLE.pdf</a:t>
            </a:r>
          </a:p>
          <a:p>
            <a:r>
              <a:rPr lang="en-US" dirty="0"/>
              <a:t>C is fast, lite, and efficient. Python is a pig. </a:t>
            </a:r>
          </a:p>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21</a:t>
            </a:fld>
            <a:endParaRPr lang="en-US"/>
          </a:p>
        </p:txBody>
      </p:sp>
    </p:spTree>
    <p:extLst>
      <p:ext uri="{BB962C8B-B14F-4D97-AF65-F5344CB8AC3E}">
        <p14:creationId xmlns:p14="http://schemas.microsoft.com/office/powerpoint/2010/main" val="3300155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22</a:t>
            </a:fld>
            <a:endParaRPr lang="en-US"/>
          </a:p>
        </p:txBody>
      </p:sp>
    </p:spTree>
    <p:extLst>
      <p:ext uri="{BB962C8B-B14F-4D97-AF65-F5344CB8AC3E}">
        <p14:creationId xmlns:p14="http://schemas.microsoft.com/office/powerpoint/2010/main" val="3801994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Instructor: “Those darn students keep asking us to teach low-level languages.”</a:t>
            </a:r>
            <a:br>
              <a:rPr lang="en-CA" dirty="0"/>
            </a:br>
            <a:r>
              <a:rPr lang="en-CA" dirty="0"/>
              <a:t>C Instructor: “So?”</a:t>
            </a:r>
            <a:br>
              <a:rPr lang="en-CA" dirty="0"/>
            </a:br>
            <a:r>
              <a:rPr lang="en-CA" dirty="0"/>
              <a:t>C++ Instructor: “So… if I told them once, I’ve told them a thousand times: There are no classes in C”</a:t>
            </a:r>
            <a:endParaRPr lang="en-US" dirty="0"/>
          </a:p>
          <a:p>
            <a:endParaRPr lang="en-US" dirty="0"/>
          </a:p>
          <a:p>
            <a:r>
              <a:rPr lang="en-US" dirty="0"/>
              <a:t>platform = OS + hardware</a:t>
            </a:r>
          </a:p>
          <a:p>
            <a:r>
              <a:rPr lang="en-US" dirty="0"/>
              <a:t>https://en.wikipedia.org/wiki/Computing_platform</a:t>
            </a:r>
          </a:p>
          <a:p>
            <a:endParaRPr lang="en-US" dirty="0"/>
          </a:p>
          <a:p>
            <a:r>
              <a:rPr lang="en-CA" dirty="0"/>
              <a:t>The term "low-level" may seem a bit disparaging, but -- in computer science -- it actually refers to a programming language that provides little or no abstraction from a computer's underlying hardware architecture. By comparison, Python is often said to be a </a:t>
            </a:r>
            <a:r>
              <a:rPr lang="en-CA" i="1" dirty="0"/>
              <a:t>high-level language</a:t>
            </a:r>
            <a:r>
              <a:rPr lang="en-CA" dirty="0"/>
              <a:t>, which means that it is abstracted from the nitty-gritty details of the underlying system. (https://www.embedded.com/electronics-blogs/max-unleashed-and-unfettered/4441623/Python-is-better-than-C---Or-is-it-the-other-way-round-)</a:t>
            </a:r>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23</a:t>
            </a:fld>
            <a:endParaRPr lang="en-US"/>
          </a:p>
        </p:txBody>
      </p:sp>
    </p:spTree>
    <p:extLst>
      <p:ext uri="{BB962C8B-B14F-4D97-AF65-F5344CB8AC3E}">
        <p14:creationId xmlns:p14="http://schemas.microsoft.com/office/powerpoint/2010/main" val="523348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Java: Write Once, Run Anywhere. The Bytecode is generic Java. The JVM – Java Virtual Machine – is unique to each platform (hardware &amp; OS). The JVM reads generic bytecode and translates those instructions into platform specific machine code that executes. Numerous JVMs optimize the bytecode (e.g. Just-In-Time compilers) for performance near to compiled languages but much faster than interpreted languages.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Variables statically typed at compile time: </a:t>
            </a:r>
            <a:r>
              <a:rPr lang="en-CA" sz="1200" b="0" i="0" kern="1200" dirty="0">
                <a:solidFill>
                  <a:schemeClr val="tx1"/>
                </a:solidFill>
                <a:effectLst/>
                <a:latin typeface="+mn-lt"/>
                <a:ea typeface="+mn-ea"/>
                <a:cs typeface="+mn-cs"/>
              </a:rPr>
              <a:t>It allows static (without running the program) detection of many programming errors quickly, reliably and automatically.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prevents run-time errors such as “cannot concatenate string + numeric values”. It also increases speed of execution. The system never has to think, “Now what kind of value is in this variable and can it be used the way the program has specified?” Neither does the programmer have to remember—</a:t>
            </a:r>
            <a:r>
              <a:rPr lang="en-US" i="1" dirty="0"/>
              <a:t>for sure—</a:t>
            </a:r>
            <a:r>
              <a:rPr lang="en-US" dirty="0"/>
              <a:t>when writing the code; if the programmer forgets, the compiler will catch the error. In the case of a type error with interpreted code, the user catches the error.</a:t>
            </a:r>
          </a:p>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24</a:t>
            </a:fld>
            <a:endParaRPr lang="en-US"/>
          </a:p>
        </p:txBody>
      </p:sp>
    </p:spTree>
    <p:extLst>
      <p:ext uri="{BB962C8B-B14F-4D97-AF65-F5344CB8AC3E}">
        <p14:creationId xmlns:p14="http://schemas.microsoft.com/office/powerpoint/2010/main" val="21797292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70C0"/>
                </a:solidFill>
              </a:rPr>
              <a:t>Interpreted Languages do not require compilation before being run. Some OS have local optimizations to improve performance especially for JavaScript.</a:t>
            </a:r>
            <a:endParaRPr lang="en-CA" sz="1200" dirty="0">
              <a:solidFill>
                <a:srgbClr val="0070C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a:t>
            </a:r>
            <a:r>
              <a:rPr lang="en-CA" sz="1200" b="0" i="0" kern="1200" dirty="0" err="1">
                <a:solidFill>
                  <a:schemeClr val="tx1"/>
                </a:solidFill>
                <a:effectLst/>
                <a:latin typeface="+mn-lt"/>
                <a:ea typeface="+mn-ea"/>
                <a:cs typeface="+mn-cs"/>
              </a:rPr>
              <a:t>nterpreted</a:t>
            </a:r>
            <a:r>
              <a:rPr lang="en-CA" sz="1200" b="0" i="0" kern="1200" dirty="0">
                <a:solidFill>
                  <a:schemeClr val="tx1"/>
                </a:solidFill>
                <a:effectLst/>
                <a:latin typeface="+mn-lt"/>
                <a:ea typeface="+mn-ea"/>
                <a:cs typeface="+mn-cs"/>
              </a:rPr>
              <a:t> languages are "dynamically typed" which means that variables and values are classified into types (alpha or numeric) </a:t>
            </a:r>
            <a:r>
              <a:rPr lang="en-CA" sz="1200" b="1" i="0" kern="1200" dirty="0">
                <a:solidFill>
                  <a:schemeClr val="tx1"/>
                </a:solidFill>
                <a:effectLst/>
                <a:latin typeface="+mn-lt"/>
                <a:ea typeface="+mn-ea"/>
                <a:cs typeface="+mn-cs"/>
              </a:rPr>
              <a:t>at run time. This is part of their flexibility.</a:t>
            </a:r>
          </a:p>
          <a:p>
            <a:endParaRPr lang="en-CA" sz="1200" dirty="0">
              <a:solidFill>
                <a:srgbClr val="0070C0"/>
              </a:solidFill>
            </a:endParaRPr>
          </a:p>
          <a:p>
            <a:r>
              <a:rPr lang="en-CA" sz="1200" dirty="0">
                <a:solidFill>
                  <a:srgbClr val="0070C0"/>
                </a:solidFill>
              </a:rPr>
              <a:t>Command Language  Interpreter (CLI) is often confounded with </a:t>
            </a:r>
            <a:r>
              <a:rPr lang="en-CA" sz="1200" b="1" i="0" kern="1200" dirty="0">
                <a:solidFill>
                  <a:schemeClr val="tx1"/>
                </a:solidFill>
                <a:effectLst/>
                <a:latin typeface="+mn-lt"/>
                <a:ea typeface="+mn-ea"/>
                <a:cs typeface="+mn-cs"/>
              </a:rPr>
              <a:t>CLI</a:t>
            </a:r>
            <a:r>
              <a:rPr lang="en-CA" sz="1200" b="0" i="0" kern="1200" dirty="0">
                <a:solidFill>
                  <a:schemeClr val="tx1"/>
                </a:solidFill>
                <a:effectLst/>
                <a:latin typeface="+mn-lt"/>
                <a:ea typeface="+mn-ea"/>
                <a:cs typeface="+mn-cs"/>
              </a:rPr>
              <a:t> (</a:t>
            </a:r>
            <a:r>
              <a:rPr lang="en-CA" sz="1200" b="1" i="0" kern="1200" dirty="0">
                <a:solidFill>
                  <a:schemeClr val="tx1"/>
                </a:solidFill>
                <a:effectLst/>
                <a:latin typeface="+mn-lt"/>
                <a:ea typeface="+mn-ea"/>
                <a:cs typeface="+mn-cs"/>
              </a:rPr>
              <a:t>command line interface</a:t>
            </a:r>
            <a:r>
              <a:rPr lang="en-CA" sz="1200" b="0" i="0" kern="1200" dirty="0">
                <a:solidFill>
                  <a:schemeClr val="tx1"/>
                </a:solidFill>
                <a:effectLst/>
                <a:latin typeface="+mn-lt"/>
                <a:ea typeface="+mn-ea"/>
                <a:cs typeface="+mn-cs"/>
              </a:rPr>
              <a:t>). The latter is just a text-based terminal prompt &gt; </a:t>
            </a:r>
          </a:p>
          <a:p>
            <a:r>
              <a:rPr lang="en-CA" sz="1200" b="0" i="0" kern="1200" dirty="0">
                <a:solidFill>
                  <a:schemeClr val="tx1"/>
                </a:solidFill>
                <a:effectLst/>
                <a:latin typeface="+mn-lt"/>
                <a:ea typeface="+mn-ea"/>
                <a:cs typeface="+mn-cs"/>
              </a:rPr>
              <a:t>if you’re serious about being a sysadmin, you don’t spend your day clicking things in a GUI, you run your network from a command line.</a:t>
            </a:r>
          </a:p>
          <a:p>
            <a:r>
              <a:rPr lang="en-CA" sz="1200" b="0" i="0" kern="1200" dirty="0">
                <a:solidFill>
                  <a:schemeClr val="tx1"/>
                </a:solidFill>
                <a:effectLst/>
                <a:latin typeface="+mn-lt"/>
                <a:ea typeface="+mn-ea"/>
                <a:cs typeface="+mn-cs"/>
              </a:rPr>
              <a:t>Used for system and job task automation.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t>
            </a:r>
            <a:r>
              <a:rPr lang="en-CA" sz="1200" b="0" i="0" kern="1200" dirty="0">
                <a:solidFill>
                  <a:schemeClr val="tx1"/>
                </a:solidFill>
                <a:effectLst/>
                <a:latin typeface="+mn-lt"/>
                <a:ea typeface="+mn-ea"/>
                <a:cs typeface="+mn-cs"/>
              </a:rPr>
              <a:t>QL is a domain specific language, that being databases. SQL is a </a:t>
            </a:r>
            <a:r>
              <a:rPr lang="en-CA" sz="1200" b="1" i="0" kern="1200" dirty="0">
                <a:solidFill>
                  <a:schemeClr val="tx1"/>
                </a:solidFill>
                <a:effectLst/>
                <a:latin typeface="+mn-lt"/>
                <a:ea typeface="+mn-ea"/>
                <a:cs typeface="+mn-cs"/>
              </a:rPr>
              <a:t>declarative</a:t>
            </a:r>
            <a:r>
              <a:rPr lang="en-CA" sz="1200" b="0" i="0" kern="1200" dirty="0">
                <a:solidFill>
                  <a:schemeClr val="tx1"/>
                </a:solidFill>
                <a:effectLst/>
                <a:latin typeface="+mn-lt"/>
                <a:ea typeface="+mn-ea"/>
                <a:cs typeface="+mn-cs"/>
              </a:rPr>
              <a:t> languages in which you tell the computer </a:t>
            </a:r>
            <a:r>
              <a:rPr lang="en-CA" sz="1200" b="0" i="1" kern="1200" dirty="0">
                <a:solidFill>
                  <a:schemeClr val="tx1"/>
                </a:solidFill>
                <a:effectLst/>
                <a:latin typeface="+mn-lt"/>
                <a:ea typeface="+mn-ea"/>
                <a:cs typeface="+mn-cs"/>
              </a:rPr>
              <a:t>what</a:t>
            </a:r>
            <a:r>
              <a:rPr lang="en-CA" sz="1200" b="0" i="0" kern="1200" dirty="0">
                <a:solidFill>
                  <a:schemeClr val="tx1"/>
                </a:solidFill>
                <a:effectLst/>
                <a:latin typeface="+mn-lt"/>
                <a:ea typeface="+mn-ea"/>
                <a:cs typeface="+mn-cs"/>
              </a:rPr>
              <a:t> to do, not how. E.g. create a Table with these Columns… The DB itself has its own internal code that determines exactly how it is done. </a:t>
            </a:r>
          </a:p>
          <a:p>
            <a:endParaRPr lang="en-US" sz="1200" b="0" i="0" kern="1200" dirty="0">
              <a:solidFill>
                <a:schemeClr val="tx1"/>
              </a:solidFill>
              <a:effectLst/>
              <a:latin typeface="+mn-lt"/>
              <a:ea typeface="+mn-ea"/>
              <a:cs typeface="+mn-cs"/>
            </a:endParaRPr>
          </a:p>
          <a:p>
            <a:endParaRPr lang="en-US" dirty="0"/>
          </a:p>
          <a:p>
            <a:r>
              <a:rPr lang="en-CA" dirty="0">
                <a:latin typeface="Consolas" panose="020B0609020204030204" pitchFamily="49" charset="0"/>
              </a:rPr>
              <a:t>&lt;!DOCTYPE HTML&gt;</a:t>
            </a:r>
          </a:p>
          <a:p>
            <a:r>
              <a:rPr lang="en-CA" dirty="0">
                <a:latin typeface="Consolas" panose="020B0609020204030204" pitchFamily="49" charset="0"/>
              </a:rPr>
              <a:t>&lt;html&gt;</a:t>
            </a:r>
          </a:p>
          <a:p>
            <a:r>
              <a:rPr lang="en-CA" dirty="0">
                <a:latin typeface="Consolas" panose="020B0609020204030204" pitchFamily="49" charset="0"/>
              </a:rPr>
              <a:t>    &lt;head&gt;</a:t>
            </a:r>
          </a:p>
          <a:p>
            <a:r>
              <a:rPr lang="en-CA" dirty="0">
                <a:latin typeface="Consolas" panose="020B0609020204030204" pitchFamily="49" charset="0"/>
              </a:rPr>
              <a:t>        &lt;title&gt;Embedded scripting examples&lt;/title&gt;</a:t>
            </a:r>
          </a:p>
          <a:p>
            <a:r>
              <a:rPr lang="en-CA" dirty="0">
                <a:latin typeface="Consolas" panose="020B0609020204030204" pitchFamily="49" charset="0"/>
              </a:rPr>
              <a:t>    &lt;/head&gt;</a:t>
            </a:r>
          </a:p>
          <a:p>
            <a:r>
              <a:rPr lang="en-CA" dirty="0">
                <a:latin typeface="Consolas" panose="020B0609020204030204" pitchFamily="49" charset="0"/>
              </a:rPr>
              <a:t>    &lt;body&gt;</a:t>
            </a:r>
          </a:p>
          <a:p>
            <a:r>
              <a:rPr lang="en-US" dirty="0">
                <a:latin typeface="Consolas" panose="020B0609020204030204" pitchFamily="49" charset="0"/>
              </a:rPr>
              <a:t>        </a:t>
            </a:r>
            <a:r>
              <a:rPr lang="en-CA" dirty="0">
                <a:latin typeface="Consolas" panose="020B0609020204030204" pitchFamily="49" charset="0"/>
              </a:rPr>
              <a:t>&lt;!–– PHP script in an HTML file ––&gt;</a:t>
            </a:r>
          </a:p>
          <a:p>
            <a:r>
              <a:rPr lang="en-CA" dirty="0">
                <a:latin typeface="Consolas" panose="020B0609020204030204" pitchFamily="49" charset="0"/>
              </a:rPr>
              <a:t>        &lt;?</a:t>
            </a:r>
            <a:r>
              <a:rPr lang="en-CA" dirty="0" err="1">
                <a:latin typeface="Consolas" panose="020B0609020204030204" pitchFamily="49" charset="0"/>
              </a:rPr>
              <a:t>php</a:t>
            </a:r>
            <a:endParaRPr lang="en-CA" dirty="0">
              <a:latin typeface="Consolas" panose="020B0609020204030204" pitchFamily="49" charset="0"/>
            </a:endParaRPr>
          </a:p>
          <a:p>
            <a:r>
              <a:rPr lang="en-CA" dirty="0">
                <a:latin typeface="Consolas" panose="020B0609020204030204" pitchFamily="49" charset="0"/>
              </a:rPr>
              <a:t>            echo "Hi, I'm a PHP script!";</a:t>
            </a:r>
          </a:p>
          <a:p>
            <a:r>
              <a:rPr lang="en-CA" dirty="0">
                <a:latin typeface="Consolas" panose="020B0609020204030204" pitchFamily="49" charset="0"/>
              </a:rPr>
              <a:t>        ?&gt;</a:t>
            </a:r>
          </a:p>
          <a:p>
            <a:endParaRPr lang="en-CA" dirty="0">
              <a:latin typeface="Consolas" panose="020B0609020204030204" pitchFamily="49" charset="0"/>
            </a:endParaRPr>
          </a:p>
          <a:p>
            <a:r>
              <a:rPr lang="en-US" dirty="0">
                <a:latin typeface="Consolas" panose="020B0609020204030204" pitchFamily="49" charset="0"/>
              </a:rPr>
              <a:t>        </a:t>
            </a:r>
            <a:r>
              <a:rPr lang="en-CA" dirty="0">
                <a:latin typeface="Consolas" panose="020B0609020204030204" pitchFamily="49" charset="0"/>
              </a:rPr>
              <a:t>&lt;!–– JavaScript in an HTML file ––&gt;</a:t>
            </a:r>
          </a:p>
          <a:p>
            <a:r>
              <a:rPr lang="en-CA" dirty="0">
                <a:latin typeface="Consolas" panose="020B0609020204030204" pitchFamily="49" charset="0"/>
              </a:rPr>
              <a:t>        &lt;script&gt; </a:t>
            </a:r>
          </a:p>
          <a:p>
            <a:r>
              <a:rPr lang="en-CA" dirty="0">
                <a:latin typeface="Consolas" panose="020B0609020204030204" pitchFamily="49" charset="0"/>
              </a:rPr>
              <a:t>            alert( 'Hello, world!' ); </a:t>
            </a:r>
          </a:p>
          <a:p>
            <a:r>
              <a:rPr lang="en-CA" dirty="0">
                <a:latin typeface="Consolas" panose="020B0609020204030204" pitchFamily="49" charset="0"/>
              </a:rPr>
              <a:t>        &lt;/script&gt; </a:t>
            </a:r>
          </a:p>
          <a:p>
            <a:endParaRPr lang="en-CA" dirty="0">
              <a:latin typeface="Consolas" panose="020B0609020204030204" pitchFamily="49" charset="0"/>
            </a:endParaRPr>
          </a:p>
          <a:p>
            <a:r>
              <a:rPr lang="en-CA" dirty="0">
                <a:latin typeface="Consolas" panose="020B0609020204030204" pitchFamily="49" charset="0"/>
              </a:rPr>
              <a:t>    &lt;/body&gt;</a:t>
            </a:r>
          </a:p>
          <a:p>
            <a:r>
              <a:rPr lang="en-CA" dirty="0">
                <a:latin typeface="Consolas" panose="020B0609020204030204" pitchFamily="49" charset="0"/>
              </a:rPr>
              <a:t>&lt;/html&gt;</a:t>
            </a:r>
            <a:endParaRPr lang="en-US" dirty="0">
              <a:latin typeface="Consolas" panose="020B0609020204030204" pitchFamily="49" charset="0"/>
            </a:endParaRPr>
          </a:p>
        </p:txBody>
      </p:sp>
      <p:sp>
        <p:nvSpPr>
          <p:cNvPr id="4" name="Slide Number Placeholder 3"/>
          <p:cNvSpPr>
            <a:spLocks noGrp="1"/>
          </p:cNvSpPr>
          <p:nvPr>
            <p:ph type="sldNum" sz="quarter" idx="10"/>
          </p:nvPr>
        </p:nvSpPr>
        <p:spPr/>
        <p:txBody>
          <a:bodyPr/>
          <a:lstStyle/>
          <a:p>
            <a:fld id="{6CE49CAB-11E7-4E46-B3A8-B9759289B5BF}" type="slidenum">
              <a:rPr lang="en-US" smtClean="0"/>
              <a:t>25</a:t>
            </a:fld>
            <a:endParaRPr lang="en-US"/>
          </a:p>
        </p:txBody>
      </p:sp>
    </p:spTree>
    <p:extLst>
      <p:ext uri="{BB962C8B-B14F-4D97-AF65-F5344CB8AC3E}">
        <p14:creationId xmlns:p14="http://schemas.microsoft.com/office/powerpoint/2010/main" val="3521331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 </a:t>
            </a:r>
            <a:r>
              <a:rPr lang="en-US" dirty="0" err="1"/>
              <a:t>Bricklin</a:t>
            </a:r>
            <a:r>
              <a:rPr lang="en-US" dirty="0"/>
              <a:t> offers a brief history of computers from the programmer’s POV. He also tells his process of creating VisiCalc, the world’s first “Killer App” which is </a:t>
            </a:r>
          </a:p>
          <a:p>
            <a:r>
              <a:rPr lang="en-CA" sz="1200" b="0" i="0" kern="1200" dirty="0">
                <a:solidFill>
                  <a:schemeClr val="tx1"/>
                </a:solidFill>
                <a:effectLst/>
                <a:latin typeface="+mn-lt"/>
                <a:ea typeface="+mn-ea"/>
                <a:cs typeface="+mn-cs"/>
              </a:rPr>
              <a:t>“any </a:t>
            </a:r>
            <a:r>
              <a:rPr lang="en-CA" sz="1200" b="0" i="0" u="none" strike="noStrike" kern="1200" dirty="0">
                <a:solidFill>
                  <a:schemeClr val="tx1"/>
                </a:solidFill>
                <a:effectLst/>
                <a:latin typeface="+mn-lt"/>
                <a:ea typeface="+mn-ea"/>
                <a:cs typeface="+mn-cs"/>
                <a:hlinkClick r:id="rId3" tooltip="Computer program"/>
              </a:rPr>
              <a:t>computer program</a:t>
            </a:r>
            <a:r>
              <a:rPr lang="en-CA" sz="1200" b="0" i="0" kern="1200" dirty="0">
                <a:solidFill>
                  <a:schemeClr val="tx1"/>
                </a:solidFill>
                <a:effectLst/>
                <a:latin typeface="+mn-lt"/>
                <a:ea typeface="+mn-ea"/>
                <a:cs typeface="+mn-cs"/>
              </a:rPr>
              <a:t> that is so necessary or desirable that it proves the core value of some larger technology, such as </a:t>
            </a:r>
            <a:r>
              <a:rPr lang="en-CA" sz="1200" b="0" i="0" u="none" strike="noStrike" kern="1200" dirty="0">
                <a:solidFill>
                  <a:schemeClr val="tx1"/>
                </a:solidFill>
                <a:effectLst/>
                <a:latin typeface="+mn-lt"/>
                <a:ea typeface="+mn-ea"/>
                <a:cs typeface="+mn-cs"/>
                <a:hlinkClick r:id="rId4" tooltip="Computer hardware"/>
              </a:rPr>
              <a:t>computer hardware</a:t>
            </a:r>
            <a:r>
              <a:rPr lang="en-CA" sz="1200" b="0" i="0" kern="1200" dirty="0">
                <a:solidFill>
                  <a:schemeClr val="tx1"/>
                </a:solidFill>
                <a:effectLst/>
                <a:latin typeface="+mn-lt"/>
                <a:ea typeface="+mn-ea"/>
                <a:cs typeface="+mn-cs"/>
              </a:rPr>
              <a:t>,</a:t>
            </a:r>
          </a:p>
          <a:p>
            <a:r>
              <a:rPr lang="en-CA" sz="1200" b="0" i="0" kern="1200" dirty="0">
                <a:solidFill>
                  <a:schemeClr val="tx1"/>
                </a:solidFill>
                <a:effectLst/>
                <a:latin typeface="+mn-lt"/>
                <a:ea typeface="+mn-ea"/>
                <a:cs typeface="+mn-cs"/>
              </a:rPr>
              <a:t>In other words, consumers would buy the (usually expensive) hardware just to run that application.”</a:t>
            </a:r>
          </a:p>
        </p:txBody>
      </p:sp>
      <p:sp>
        <p:nvSpPr>
          <p:cNvPr id="4" name="Slide Number Placeholder 3"/>
          <p:cNvSpPr>
            <a:spLocks noGrp="1"/>
          </p:cNvSpPr>
          <p:nvPr>
            <p:ph type="sldNum" sz="quarter" idx="10"/>
          </p:nvPr>
        </p:nvSpPr>
        <p:spPr/>
        <p:txBody>
          <a:bodyPr/>
          <a:lstStyle/>
          <a:p>
            <a:fld id="{6CE49CAB-11E7-4E46-B3A8-B9759289B5BF}" type="slidenum">
              <a:rPr lang="en-US" smtClean="0"/>
              <a:t>26</a:t>
            </a:fld>
            <a:endParaRPr lang="en-US"/>
          </a:p>
        </p:txBody>
      </p:sp>
    </p:spTree>
    <p:extLst>
      <p:ext uri="{BB962C8B-B14F-4D97-AF65-F5344CB8AC3E}">
        <p14:creationId xmlns:p14="http://schemas.microsoft.com/office/powerpoint/2010/main" val="35162499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Plain text &lt;tagged&gt; scripts that describe data and presentation.</a:t>
            </a:r>
          </a:p>
        </p:txBody>
      </p:sp>
      <p:sp>
        <p:nvSpPr>
          <p:cNvPr id="4" name="Slide Number Placeholder 3"/>
          <p:cNvSpPr>
            <a:spLocks noGrp="1"/>
          </p:cNvSpPr>
          <p:nvPr>
            <p:ph type="sldNum" sz="quarter" idx="10"/>
          </p:nvPr>
        </p:nvSpPr>
        <p:spPr/>
        <p:txBody>
          <a:bodyPr/>
          <a:lstStyle/>
          <a:p>
            <a:fld id="{6CE49CAB-11E7-4E46-B3A8-B9759289B5BF}" type="slidenum">
              <a:rPr lang="en-US" smtClean="0"/>
              <a:t>27</a:t>
            </a:fld>
            <a:endParaRPr lang="en-US"/>
          </a:p>
        </p:txBody>
      </p:sp>
    </p:spTree>
    <p:extLst>
      <p:ext uri="{BB962C8B-B14F-4D97-AF65-F5344CB8AC3E}">
        <p14:creationId xmlns:p14="http://schemas.microsoft.com/office/powerpoint/2010/main" val="2939773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who do care about the hardware inside the case, here are a few of the bits and pieces.</a:t>
            </a: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28</a:t>
            </a:fld>
            <a:endParaRPr lang="en-US"/>
          </a:p>
        </p:txBody>
      </p:sp>
    </p:spTree>
    <p:extLst>
      <p:ext uri="{BB962C8B-B14F-4D97-AF65-F5344CB8AC3E}">
        <p14:creationId xmlns:p14="http://schemas.microsoft.com/office/powerpoint/2010/main" val="9046056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29</a:t>
            </a:fld>
            <a:endParaRPr lang="en-US"/>
          </a:p>
        </p:txBody>
      </p:sp>
    </p:spTree>
    <p:extLst>
      <p:ext uri="{BB962C8B-B14F-4D97-AF65-F5344CB8AC3E}">
        <p14:creationId xmlns:p14="http://schemas.microsoft.com/office/powerpoint/2010/main" val="1931212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3</a:t>
            </a:fld>
            <a:endParaRPr lang="en-US"/>
          </a:p>
        </p:txBody>
      </p:sp>
    </p:spTree>
    <p:extLst>
      <p:ext uri="{BB962C8B-B14F-4D97-AF65-F5344CB8AC3E}">
        <p14:creationId xmlns:p14="http://schemas.microsoft.com/office/powerpoint/2010/main" val="2581346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48640" lvl="2" indent="0">
              <a:buFont typeface="+mj-lt"/>
              <a:buNone/>
            </a:pPr>
            <a:r>
              <a:rPr lang="en-US" sz="2100" dirty="0"/>
              <a:t>Programming Overview:</a:t>
            </a:r>
          </a:p>
          <a:p>
            <a:pPr marL="548640" lvl="2" indent="0">
              <a:buFont typeface="+mj-lt"/>
              <a:buNone/>
            </a:pPr>
            <a:r>
              <a:rPr lang="en-US" sz="2100" dirty="0"/>
              <a:t>What do we mean by </a:t>
            </a:r>
            <a:r>
              <a:rPr lang="en-US" sz="1900" dirty="0">
                <a:solidFill>
                  <a:srgbClr val="0070C0"/>
                </a:solidFill>
              </a:rPr>
              <a:t>Algorithm</a:t>
            </a:r>
            <a:r>
              <a:rPr lang="en-US" sz="2100" dirty="0"/>
              <a:t>, </a:t>
            </a:r>
            <a:r>
              <a:rPr lang="en-US" sz="1900" dirty="0">
                <a:solidFill>
                  <a:srgbClr val="0070C0"/>
                </a:solidFill>
              </a:rPr>
              <a:t>Code</a:t>
            </a:r>
            <a:r>
              <a:rPr lang="en-US" sz="2100" dirty="0"/>
              <a:t>, and </a:t>
            </a:r>
            <a:r>
              <a:rPr lang="en-US" sz="1900" dirty="0">
                <a:solidFill>
                  <a:srgbClr val="0070C0"/>
                </a:solidFill>
              </a:rPr>
              <a:t>Programming</a:t>
            </a:r>
            <a:r>
              <a:rPr lang="en-US" sz="2100" dirty="0"/>
              <a:t>?</a:t>
            </a:r>
          </a:p>
          <a:p>
            <a:pPr marL="548640" lvl="2" indent="0">
              <a:buFont typeface="+mj-lt"/>
              <a:buNone/>
            </a:pPr>
            <a:r>
              <a:rPr lang="en-US" sz="2100" dirty="0"/>
              <a:t>Short history of </a:t>
            </a:r>
            <a:r>
              <a:rPr lang="en-US" sz="1900" dirty="0">
                <a:solidFill>
                  <a:srgbClr val="0070C0"/>
                </a:solidFill>
              </a:rPr>
              <a:t>Programming Languages</a:t>
            </a:r>
            <a:r>
              <a:rPr lang="en-US" sz="2100" dirty="0"/>
              <a:t>.</a:t>
            </a:r>
          </a:p>
          <a:p>
            <a:pPr marL="548640" lvl="2" indent="0">
              <a:buFont typeface="+mj-lt"/>
              <a:buNone/>
            </a:pPr>
            <a:r>
              <a:rPr lang="en-US" sz="2100" dirty="0"/>
              <a:t>What do we mean by </a:t>
            </a:r>
            <a:r>
              <a:rPr lang="en-US" sz="1900" dirty="0">
                <a:solidFill>
                  <a:srgbClr val="0070C0"/>
                </a:solidFill>
              </a:rPr>
              <a:t>Low-Level Programming</a:t>
            </a:r>
            <a:r>
              <a:rPr lang="en-US" sz="2100" dirty="0"/>
              <a:t> and </a:t>
            </a:r>
            <a:r>
              <a:rPr lang="en-US" sz="1900" dirty="0">
                <a:solidFill>
                  <a:srgbClr val="0070C0"/>
                </a:solidFill>
              </a:rPr>
              <a:t>High-Level Programming</a:t>
            </a:r>
            <a:endParaRPr lang="en-US" sz="2100" dirty="0"/>
          </a:p>
          <a:p>
            <a:pPr marL="548640" lvl="2" indent="0">
              <a:buFont typeface="+mj-lt"/>
              <a:buNone/>
            </a:pPr>
            <a:r>
              <a:rPr lang="en-US" sz="1900" dirty="0">
                <a:solidFill>
                  <a:srgbClr val="0070C0"/>
                </a:solidFill>
              </a:rPr>
              <a:t>Types</a:t>
            </a:r>
            <a:r>
              <a:rPr lang="en-US" sz="2100" dirty="0"/>
              <a:t> of Programming Languages (Compiled, Interpreted, Scripting, Embeddable,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Discussed in Week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do we mean by an </a:t>
            </a:r>
            <a:r>
              <a:rPr lang="en-US" sz="1200" dirty="0">
                <a:solidFill>
                  <a:srgbClr val="0070C0"/>
                </a:solidFill>
              </a:rPr>
              <a:t>Application Software</a:t>
            </a:r>
            <a:r>
              <a:rPr lang="en-US" sz="1200" dirty="0"/>
              <a:t>? How does it work along with a System Software?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do we mean by a </a:t>
            </a:r>
            <a:r>
              <a:rPr lang="en-US" sz="1200" dirty="0">
                <a:solidFill>
                  <a:srgbClr val="0070C0"/>
                </a:solidFill>
              </a:rPr>
              <a:t>System Software/Operating System</a:t>
            </a:r>
            <a:r>
              <a:rPr lang="en-US" sz="1200" dirty="0"/>
              <a:t>?</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4</a:t>
            </a:fld>
            <a:endParaRPr lang="en-US"/>
          </a:p>
        </p:txBody>
      </p:sp>
    </p:spTree>
    <p:extLst>
      <p:ext uri="{BB962C8B-B14F-4D97-AF65-F5344CB8AC3E}">
        <p14:creationId xmlns:p14="http://schemas.microsoft.com/office/powerpoint/2010/main" val="3859059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5</a:t>
            </a:fld>
            <a:endParaRPr lang="en-US"/>
          </a:p>
        </p:txBody>
      </p:sp>
    </p:spTree>
    <p:extLst>
      <p:ext uri="{BB962C8B-B14F-4D97-AF65-F5344CB8AC3E}">
        <p14:creationId xmlns:p14="http://schemas.microsoft.com/office/powerpoint/2010/main" val="21623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see only what we know.” </a:t>
            </a:r>
            <a:r>
              <a:rPr lang="en-CA" dirty="0" err="1"/>
              <a:t>Geothe</a:t>
            </a:r>
            <a:r>
              <a:rPr lang="en-CA" dirty="0"/>
              <a:t> 1749-1832. German literature &amp; science author, statesman </a:t>
            </a:r>
            <a:endParaRPr lang="en-US" dirty="0"/>
          </a:p>
          <a:p>
            <a:r>
              <a:rPr lang="en-US" dirty="0"/>
              <a:t>It's not, "I'll believe it when I see it".  </a:t>
            </a:r>
            <a:r>
              <a:rPr lang="en-US" altLang="en-US" sz="1200" dirty="0"/>
              <a:t>We don’t believe what we see, we see what we believe. </a:t>
            </a:r>
          </a:p>
          <a:p>
            <a:endParaRPr lang="en-US" altLang="en-US" sz="1200" dirty="0"/>
          </a:p>
          <a:p>
            <a:r>
              <a:rPr lang="en-US" altLang="en-US" sz="1200" dirty="0"/>
              <a:t>500 years ago, people saw the sun come up in the east and set in the west and, at night, the movement of the moon, stars and planets and believed that the earth was the center of the universe. But now, we believe the earth goes around the sun and that there is no center of the universe, and the sky looks…exactly the same. The sun still rises in the east and sets in the west but everything is different because we believe differently even though we see the </a:t>
            </a:r>
            <a:r>
              <a:rPr lang="en-US" altLang="en-US" sz="1200"/>
              <a:t>same thing.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Heliocentrism vs </a:t>
            </a:r>
            <a:r>
              <a:rPr lang="en-CA" sz="1200" b="0" i="0" kern="1200" dirty="0" err="1">
                <a:solidFill>
                  <a:schemeClr val="tx1"/>
                </a:solidFill>
                <a:effectLst/>
                <a:latin typeface="+mn-lt"/>
                <a:ea typeface="+mn-ea"/>
                <a:cs typeface="+mn-cs"/>
              </a:rPr>
              <a:t>Geocentrism</a:t>
            </a:r>
            <a:r>
              <a:rPr lang="en-CA" sz="1200" b="0" i="0" kern="1200" dirty="0">
                <a:solidFill>
                  <a:schemeClr val="tx1"/>
                </a:solidFill>
                <a:effectLst/>
                <a:latin typeface="+mn-lt"/>
                <a:ea typeface="+mn-ea"/>
                <a:cs typeface="+mn-cs"/>
              </a:rPr>
              <a:t>, an 11 second animation (conceptually if not astronomically, accurate)</a:t>
            </a:r>
          </a:p>
          <a:p>
            <a:r>
              <a:rPr lang="en-CA" dirty="0"/>
              <a:t>https://www.youtube.com/watch?v=waexG16WZrE</a:t>
            </a:r>
          </a:p>
          <a:p>
            <a:r>
              <a:rPr lang="en-CA" dirty="0"/>
              <a:t>https://www.wired.com/2014/04/how-do-we-know-the-earth-orbits-the-sun/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development of computer hardware, software, and much else, proceeds like this. </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6</a:t>
            </a:fld>
            <a:endParaRPr lang="en-US"/>
          </a:p>
        </p:txBody>
      </p:sp>
    </p:spTree>
    <p:extLst>
      <p:ext uri="{BB962C8B-B14F-4D97-AF65-F5344CB8AC3E}">
        <p14:creationId xmlns:p14="http://schemas.microsoft.com/office/powerpoint/2010/main" val="8655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Counting</a:t>
            </a:r>
            <a:r>
              <a:rPr lang="en-US" dirty="0"/>
              <a:t> devices like the abacus have been around for about 5,000 years. Ten fingers and toes have been around even longer.</a:t>
            </a:r>
          </a:p>
          <a:p>
            <a:r>
              <a:rPr lang="en-US" b="1" dirty="0"/>
              <a:t>Calculating</a:t>
            </a:r>
            <a:r>
              <a:rPr lang="en-US" dirty="0"/>
              <a:t> devices were first invented in the 17</a:t>
            </a:r>
            <a:r>
              <a:rPr lang="en-US" baseline="30000" dirty="0"/>
              <a:t>th</a:t>
            </a:r>
            <a:r>
              <a:rPr lang="en-US" dirty="0"/>
              <a:t> C.</a:t>
            </a:r>
          </a:p>
          <a:p>
            <a:endParaRPr lang="en-US" dirty="0"/>
          </a:p>
          <a:p>
            <a:r>
              <a:rPr lang="en-CA" sz="1200" kern="1200" dirty="0">
                <a:solidFill>
                  <a:schemeClr val="tx1"/>
                </a:solidFill>
                <a:effectLst/>
                <a:latin typeface="+mn-lt"/>
                <a:ea typeface="+mn-ea"/>
                <a:cs typeface="+mn-cs"/>
              </a:rPr>
              <a:t>For many of us, </a:t>
            </a:r>
          </a:p>
          <a:p>
            <a:r>
              <a:rPr lang="en-CA" sz="1200" kern="1200" dirty="0">
                <a:solidFill>
                  <a:schemeClr val="tx1"/>
                </a:solidFill>
                <a:effectLst/>
                <a:latin typeface="+mn-lt"/>
                <a:ea typeface="+mn-ea"/>
                <a:cs typeface="+mn-cs"/>
              </a:rPr>
              <a:t>hardware is </a:t>
            </a:r>
            <a:r>
              <a:rPr lang="en-US" sz="1200" kern="1200" dirty="0">
                <a:solidFill>
                  <a:schemeClr val="tx1"/>
                </a:solidFill>
                <a:effectLst/>
                <a:latin typeface="+mn-lt"/>
                <a:ea typeface="+mn-ea"/>
                <a:cs typeface="+mn-cs"/>
              </a:rPr>
              <a:t>having the latest smartphone, </a:t>
            </a:r>
            <a:endParaRPr lang="en-CA" sz="1200" kern="1200" dirty="0">
              <a:solidFill>
                <a:schemeClr val="tx1"/>
              </a:solidFill>
              <a:effectLst/>
              <a:latin typeface="+mn-lt"/>
              <a:ea typeface="+mn-ea"/>
              <a:cs typeface="+mn-cs"/>
            </a:endParaRPr>
          </a:p>
          <a:p>
            <a:pPr lvl="0"/>
            <a:r>
              <a:rPr lang="en-CA" sz="1200" kern="1200" dirty="0">
                <a:solidFill>
                  <a:schemeClr val="tx1"/>
                </a:solidFill>
                <a:effectLst/>
                <a:latin typeface="+mn-lt"/>
                <a:ea typeface="+mn-ea"/>
                <a:cs typeface="+mn-cs"/>
              </a:rPr>
              <a:t>hardware is </a:t>
            </a:r>
            <a:r>
              <a:rPr lang="en-US" sz="1200" kern="1200" dirty="0">
                <a:solidFill>
                  <a:schemeClr val="tx1"/>
                </a:solidFill>
                <a:effectLst/>
                <a:latin typeface="+mn-lt"/>
                <a:ea typeface="+mn-ea"/>
                <a:cs typeface="+mn-cs"/>
              </a:rPr>
              <a:t>all fast enough, it’s the network that is slow.</a:t>
            </a:r>
            <a:endParaRPr lang="en-CA" sz="1200" kern="1200" dirty="0">
              <a:solidFill>
                <a:schemeClr val="tx1"/>
              </a:solidFill>
              <a:effectLst/>
              <a:latin typeface="+mn-lt"/>
              <a:ea typeface="+mn-ea"/>
              <a:cs typeface="+mn-cs"/>
            </a:endParaRPr>
          </a:p>
          <a:p>
            <a:endParaRPr lang="en-US" dirty="0"/>
          </a:p>
          <a:p>
            <a:r>
              <a:rPr lang="en-US" dirty="0"/>
              <a:t>W</a:t>
            </a:r>
            <a:r>
              <a:rPr lang="en-CA" dirty="0"/>
              <a:t>hat follows is just a little perspective on computer history illustrated by major milestones.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more info, s</a:t>
            </a:r>
            <a:r>
              <a:rPr lang="en-CA" dirty="0" err="1"/>
              <a:t>ee</a:t>
            </a:r>
            <a:r>
              <a:rPr lang="en-CA" dirty="0"/>
              <a:t> http://io9.gizmodo.com/the-history-of-early-computing-machines-from-ancient-t-549202742 and a hundred other websites for more info.</a:t>
            </a:r>
          </a:p>
          <a:p>
            <a:r>
              <a:rPr lang="en-CA" dirty="0"/>
              <a:t>https://www.autodesk.com/products/eagle/blog/computers-around-century-ago/</a:t>
            </a:r>
          </a:p>
        </p:txBody>
      </p:sp>
      <p:sp>
        <p:nvSpPr>
          <p:cNvPr id="4" name="Slide Number Placeholder 3"/>
          <p:cNvSpPr>
            <a:spLocks noGrp="1"/>
          </p:cNvSpPr>
          <p:nvPr>
            <p:ph type="sldNum" sz="quarter" idx="10"/>
          </p:nvPr>
        </p:nvSpPr>
        <p:spPr/>
        <p:txBody>
          <a:bodyPr/>
          <a:lstStyle/>
          <a:p>
            <a:fld id="{6CE49CAB-11E7-4E46-B3A8-B9759289B5BF}" type="slidenum">
              <a:rPr lang="en-US" smtClean="0"/>
              <a:t>7</a:t>
            </a:fld>
            <a:endParaRPr lang="en-US"/>
          </a:p>
        </p:txBody>
      </p:sp>
    </p:spTree>
    <p:extLst>
      <p:ext uri="{BB962C8B-B14F-4D97-AF65-F5344CB8AC3E}">
        <p14:creationId xmlns:p14="http://schemas.microsoft.com/office/powerpoint/2010/main" val="1089801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Do you see any computers?</a:t>
            </a:r>
          </a:p>
          <a:p>
            <a:r>
              <a:rPr lang="en-CA" sz="1200" kern="1200" dirty="0">
                <a:solidFill>
                  <a:schemeClr val="tx1"/>
                </a:solidFill>
                <a:effectLst/>
                <a:latin typeface="+mn-lt"/>
                <a:ea typeface="+mn-ea"/>
                <a:cs typeface="+mn-cs"/>
              </a:rPr>
              <a:t>No? There are six of them…all with nice hairdos. The guy is likely the supervisor handing out assignments because he is not a good enough mathematician.</a:t>
            </a:r>
          </a:p>
          <a:p>
            <a:r>
              <a:rPr lang="en-CA" sz="1200" kern="1200" dirty="0">
                <a:solidFill>
                  <a:schemeClr val="tx1"/>
                </a:solidFill>
                <a:effectLst/>
                <a:latin typeface="+mn-lt"/>
                <a:ea typeface="+mn-ea"/>
                <a:cs typeface="+mn-cs"/>
              </a:rPr>
              <a:t>From the early 17</a:t>
            </a:r>
            <a:r>
              <a:rPr lang="en-CA" sz="1200" kern="1200" baseline="30000" dirty="0">
                <a:solidFill>
                  <a:schemeClr val="tx1"/>
                </a:solidFill>
                <a:effectLst/>
                <a:latin typeface="+mn-lt"/>
                <a:ea typeface="+mn-ea"/>
                <a:cs typeface="+mn-cs"/>
              </a:rPr>
              <a:t>th</a:t>
            </a:r>
            <a:r>
              <a:rPr lang="en-CA" sz="1200" kern="1200" dirty="0">
                <a:solidFill>
                  <a:schemeClr val="tx1"/>
                </a:solidFill>
                <a:effectLst/>
                <a:latin typeface="+mn-lt"/>
                <a:ea typeface="+mn-ea"/>
                <a:cs typeface="+mn-cs"/>
              </a:rPr>
              <a:t> C until the mid 20</a:t>
            </a:r>
            <a:r>
              <a:rPr lang="en-CA" sz="1200" kern="1200" baseline="30000" dirty="0">
                <a:solidFill>
                  <a:schemeClr val="tx1"/>
                </a:solidFill>
                <a:effectLst/>
                <a:latin typeface="+mn-lt"/>
                <a:ea typeface="+mn-ea"/>
                <a:cs typeface="+mn-cs"/>
              </a:rPr>
              <a:t>th</a:t>
            </a:r>
            <a:r>
              <a:rPr lang="en-CA" sz="1200" kern="1200" dirty="0">
                <a:solidFill>
                  <a:schemeClr val="tx1"/>
                </a:solidFill>
                <a:effectLst/>
                <a:latin typeface="+mn-lt"/>
                <a:ea typeface="+mn-ea"/>
                <a:cs typeface="+mn-cs"/>
              </a:rPr>
              <a:t> C, a computer was “one who computes”: a person who applied mathematical formulae procedurally to solve complex problems. </a:t>
            </a:r>
          </a:p>
          <a:p>
            <a:r>
              <a:rPr lang="en-CA" sz="1200" kern="1200" dirty="0">
                <a:solidFill>
                  <a:schemeClr val="tx1"/>
                </a:solidFill>
                <a:effectLst/>
                <a:latin typeface="+mn-lt"/>
                <a:ea typeface="+mn-ea"/>
                <a:cs typeface="+mn-cs"/>
              </a:rPr>
              <a:t>They used calculators (“</a:t>
            </a:r>
            <a:r>
              <a:rPr lang="en-CA" sz="1200" kern="1200" dirty="0" err="1">
                <a:solidFill>
                  <a:schemeClr val="tx1"/>
                </a:solidFill>
                <a:effectLst/>
                <a:latin typeface="+mn-lt"/>
                <a:ea typeface="+mn-ea"/>
                <a:cs typeface="+mn-cs"/>
              </a:rPr>
              <a:t>Friden</a:t>
            </a:r>
            <a:r>
              <a:rPr lang="en-CA" sz="1200" kern="1200" dirty="0">
                <a:solidFill>
                  <a:schemeClr val="tx1"/>
                </a:solidFill>
                <a:effectLst/>
                <a:latin typeface="+mn-lt"/>
                <a:ea typeface="+mn-ea"/>
                <a:cs typeface="+mn-cs"/>
              </a:rPr>
              <a:t>” in foreground) but people did the computing. Those people were usually women. Go see the 2016 movie Hidden Figures.</a:t>
            </a:r>
          </a:p>
          <a:p>
            <a:r>
              <a:rPr lang="en-CA" sz="1200" u="sng" kern="1200" dirty="0">
                <a:solidFill>
                  <a:schemeClr val="tx1"/>
                </a:solidFill>
                <a:effectLst/>
                <a:latin typeface="+mn-lt"/>
                <a:ea typeface="+mn-ea"/>
                <a:cs typeface="+mn-cs"/>
                <a:hlinkClick r:id="rId3"/>
              </a:rPr>
              <a:t>https://en.wikipedia.org/wiki/Human_computer</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8</a:t>
            </a:fld>
            <a:endParaRPr lang="en-US"/>
          </a:p>
        </p:txBody>
      </p:sp>
    </p:spTree>
    <p:extLst>
      <p:ext uri="{BB962C8B-B14F-4D97-AF65-F5344CB8AC3E}">
        <p14:creationId xmlns:p14="http://schemas.microsoft.com/office/powerpoint/2010/main" val="1659361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ENIAC is </a:t>
            </a:r>
            <a:r>
              <a:rPr lang="en-CA" b="0" dirty="0"/>
              <a:t>c</a:t>
            </a:r>
            <a:r>
              <a:rPr lang="en-CA" dirty="0"/>
              <a:t>onsidered the grandfather of computers, the </a:t>
            </a:r>
            <a:r>
              <a:rPr lang="en-CA" b="1" dirty="0"/>
              <a:t>world’s first all-digital, Turing-complete, general-purpose computer. It filled a 20-foot by 40-foot room, had 18,000 vacuum tubes, 3,000 switches, and weighed 60,000 pounds. </a:t>
            </a:r>
            <a:r>
              <a:rPr lang="en-CA" sz="1200" b="1" kern="1200" dirty="0">
                <a:solidFill>
                  <a:schemeClr val="tx1"/>
                </a:solidFill>
                <a:effectLst/>
                <a:latin typeface="+mn-lt"/>
                <a:ea typeface="+mn-ea"/>
                <a:cs typeface="+mn-cs"/>
              </a:rPr>
              <a:t>ENIAC took 30 seconds to do a</a:t>
            </a:r>
            <a:r>
              <a:rPr lang="en-US" sz="1200" b="1" kern="1200" dirty="0">
                <a:solidFill>
                  <a:schemeClr val="tx1"/>
                </a:solidFill>
                <a:effectLst/>
                <a:latin typeface="+mn-lt"/>
                <a:ea typeface="+mn-ea"/>
                <a:cs typeface="+mn-cs"/>
              </a:rPr>
              <a:t> </a:t>
            </a:r>
            <a:r>
              <a:rPr lang="en-CA" sz="1200" b="1" kern="1200" dirty="0">
                <a:solidFill>
                  <a:schemeClr val="tx1"/>
                </a:solidFill>
                <a:effectLst/>
                <a:latin typeface="+mn-lt"/>
                <a:ea typeface="+mn-ea"/>
                <a:cs typeface="+mn-cs"/>
              </a:rPr>
              <a:t>differential calculus problem that took a real computer in those days–a math expert with a calculator, usually a woman–20 hours to do. This is partly why "computing" was considered clerical work. </a:t>
            </a:r>
          </a:p>
          <a:p>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ENIAC was on the cover of Time magazine with the headline 'Giant Brains.' Today, the same computational power is used in greeting cards that play you a tune. Imagine the reaction if Time magazine had predicted: fifty years in the future, millions of hand-held, self-powered ENIACs will be bought for a few dollars at the corner store, used for 30 seconds and thrown away. No one would have believed you; who could envision a microprocessor after seeing an ENIAC?</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effectLst/>
                <a:latin typeface="+mn-lt"/>
                <a:ea typeface="+mn-ea"/>
                <a:cs typeface="+mn-cs"/>
              </a:rPr>
              <a:t>Programmers Betty Jennings (left) and Fran Bilas (right) operate the ENIAC's main control panel.</a:t>
            </a:r>
            <a:r>
              <a:rPr lang="en-CA" sz="1200" b="0" i="0" kern="1200" dirty="0">
                <a:solidFill>
                  <a:schemeClr val="tx1"/>
                </a:solidFill>
                <a:effectLst/>
                <a:latin typeface="+mn-lt"/>
                <a:ea typeface="+mn-ea"/>
                <a:cs typeface="+mn-cs"/>
              </a:rPr>
              <a:t> Six women mathematicians {</a:t>
            </a:r>
            <a:r>
              <a:rPr lang="en-CA" dirty="0"/>
              <a:t>Kathleen McNulty Mauchly Antonelli, Jean Jennings </a:t>
            </a:r>
            <a:r>
              <a:rPr lang="en-CA" dirty="0" err="1"/>
              <a:t>Bartik</a:t>
            </a:r>
            <a:r>
              <a:rPr lang="en-CA" dirty="0"/>
              <a:t>, Frances Snyder </a:t>
            </a:r>
            <a:r>
              <a:rPr lang="en-CA" dirty="0" err="1"/>
              <a:t>Holberton</a:t>
            </a:r>
            <a:r>
              <a:rPr lang="en-CA" dirty="0"/>
              <a:t>, </a:t>
            </a:r>
            <a:r>
              <a:rPr lang="en-CA" dirty="0" err="1"/>
              <a:t>Marlyn</a:t>
            </a:r>
            <a:r>
              <a:rPr lang="en-CA" dirty="0"/>
              <a:t> </a:t>
            </a:r>
            <a:r>
              <a:rPr lang="en-CA" dirty="0" err="1"/>
              <a:t>Wescoff</a:t>
            </a:r>
            <a:r>
              <a:rPr lang="en-CA" dirty="0"/>
              <a:t> Meltzer, Frances Bilas Spence, Ruth Lichterman Teitelbaum</a:t>
            </a:r>
            <a:r>
              <a:rPr lang="en-CA" sz="1200" b="0" i="0" kern="1200" dirty="0">
                <a:solidFill>
                  <a:schemeClr val="tx1"/>
                </a:solidFill>
                <a:effectLst/>
                <a:latin typeface="+mn-lt"/>
                <a:ea typeface="+mn-ea"/>
                <a:cs typeface="+mn-cs"/>
              </a:rPr>
              <a:t>}, known as the ENIAC 6, programmed the ENIAC by laboriously setting switches and plugging cables. </a:t>
            </a:r>
            <a:r>
              <a:rPr lang="en-CA" sz="1200" b="1" i="0" kern="1200" dirty="0">
                <a:solidFill>
                  <a:schemeClr val="tx1"/>
                </a:solidFill>
                <a:effectLst/>
                <a:latin typeface="+mn-lt"/>
                <a:ea typeface="+mn-ea"/>
                <a:cs typeface="+mn-cs"/>
              </a:rPr>
              <a:t>There was no manual how to use the ENIAC</a:t>
            </a:r>
            <a:r>
              <a:rPr lang="en-CA" sz="1200" b="0" i="0" kern="1200" dirty="0">
                <a:solidFill>
                  <a:schemeClr val="tx1"/>
                </a:solidFill>
                <a:effectLst/>
                <a:latin typeface="+mn-lt"/>
                <a:ea typeface="+mn-ea"/>
                <a:cs typeface="+mn-cs"/>
              </a:rPr>
              <a:t>, only </a:t>
            </a:r>
            <a:r>
              <a:rPr lang="en-CA" dirty="0"/>
              <a:t>blueprints and wiring diagrams</a:t>
            </a:r>
            <a:r>
              <a:rPr lang="en-CA" sz="1200" b="0" i="0" kern="1200" dirty="0">
                <a:solidFill>
                  <a:schemeClr val="tx1"/>
                </a:solidFill>
                <a:effectLst/>
                <a:latin typeface="+mn-lt"/>
                <a:ea typeface="+mn-ea"/>
                <a:cs typeface="+mn-cs"/>
              </a:rPr>
              <a:t>. They </a:t>
            </a:r>
            <a:r>
              <a:rPr lang="en-CA" sz="1200" b="1" i="0" kern="1200" dirty="0">
                <a:solidFill>
                  <a:schemeClr val="tx1"/>
                </a:solidFill>
                <a:effectLst/>
                <a:latin typeface="+mn-lt"/>
                <a:ea typeface="+mn-ea"/>
                <a:cs typeface="+mn-cs"/>
              </a:rPr>
              <a:t>invented modular programming and subroutines.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Frances </a:t>
            </a:r>
            <a:r>
              <a:rPr lang="en-CA" sz="1200" b="1" i="0" kern="1200" dirty="0" err="1">
                <a:solidFill>
                  <a:schemeClr val="tx1"/>
                </a:solidFill>
                <a:effectLst/>
                <a:latin typeface="+mn-lt"/>
                <a:ea typeface="+mn-ea"/>
                <a:cs typeface="+mn-cs"/>
              </a:rPr>
              <a:t>Holberton</a:t>
            </a:r>
            <a:r>
              <a:rPr lang="en-CA" sz="1200" b="1" i="0" kern="1200" dirty="0">
                <a:solidFill>
                  <a:schemeClr val="tx1"/>
                </a:solidFill>
                <a:effectLst/>
                <a:latin typeface="+mn-lt"/>
                <a:ea typeface="+mn-ea"/>
                <a:cs typeface="+mn-cs"/>
              </a:rPr>
              <a:t> </a:t>
            </a:r>
            <a:r>
              <a:rPr lang="en-CA" sz="1200" b="0" i="0" kern="1200" dirty="0">
                <a:solidFill>
                  <a:schemeClr val="tx1"/>
                </a:solidFill>
                <a:effectLst/>
                <a:latin typeface="+mn-lt"/>
                <a:ea typeface="+mn-ea"/>
                <a:cs typeface="+mn-cs"/>
              </a:rPr>
              <a:t>(nee Snyder) later </a:t>
            </a:r>
            <a:r>
              <a:rPr lang="en-CA" sz="1200" b="1" i="0" kern="1200" dirty="0">
                <a:solidFill>
                  <a:schemeClr val="tx1"/>
                </a:solidFill>
                <a:effectLst/>
                <a:latin typeface="+mn-lt"/>
                <a:ea typeface="+mn-ea"/>
                <a:cs typeface="+mn-cs"/>
              </a:rPr>
              <a:t>developed </a:t>
            </a:r>
            <a:r>
              <a:rPr lang="en-CA" sz="1200" b="0" i="0" kern="1200" dirty="0">
                <a:solidFill>
                  <a:schemeClr val="tx1"/>
                </a:solidFill>
                <a:effectLst/>
                <a:latin typeface="+mn-lt"/>
                <a:ea typeface="+mn-ea"/>
                <a:cs typeface="+mn-cs"/>
              </a:rPr>
              <a:t>the </a:t>
            </a:r>
            <a:r>
              <a:rPr lang="en-CA" sz="1200" b="1" i="0" kern="1200" dirty="0">
                <a:solidFill>
                  <a:schemeClr val="tx1"/>
                </a:solidFill>
                <a:effectLst/>
                <a:latin typeface="+mn-lt"/>
                <a:ea typeface="+mn-ea"/>
                <a:cs typeface="+mn-cs"/>
              </a:rPr>
              <a:t>first data sorting algorithm </a:t>
            </a:r>
            <a:r>
              <a:rPr lang="en-CA" sz="1200" b="0" i="0" kern="1200" dirty="0">
                <a:solidFill>
                  <a:schemeClr val="tx1"/>
                </a:solidFill>
                <a:effectLst/>
                <a:latin typeface="+mn-lt"/>
                <a:ea typeface="+mn-ea"/>
                <a:cs typeface="+mn-cs"/>
              </a:rPr>
              <a:t>which greatly simplified a common but laborious task, she </a:t>
            </a:r>
            <a:r>
              <a:rPr lang="en-CA" dirty="0"/>
              <a:t>developed the </a:t>
            </a:r>
            <a:r>
              <a:rPr lang="en-CA" b="1" dirty="0"/>
              <a:t>decision tree for the binary sort function</a:t>
            </a:r>
            <a:r>
              <a:rPr lang="en-CA" sz="1200" b="1" i="0" kern="1200" dirty="0">
                <a:solidFill>
                  <a:schemeClr val="tx1"/>
                </a:solidFill>
                <a:effectLst/>
                <a:latin typeface="+mn-lt"/>
                <a:ea typeface="+mn-ea"/>
                <a:cs typeface="+mn-cs"/>
              </a:rPr>
              <a:t>; her </a:t>
            </a:r>
            <a:r>
              <a:rPr lang="en-CA" b="1" dirty="0"/>
              <a:t>sort-merge generator </a:t>
            </a:r>
            <a:r>
              <a:rPr lang="en-CA" b="1" i="1" dirty="0"/>
              <a:t>"inspired the first ideas about compilation"; </a:t>
            </a:r>
            <a:r>
              <a:rPr lang="en-CA" b="1" i="0" dirty="0"/>
              <a:t>she invented breakpoints for computer debugging</a:t>
            </a:r>
            <a:r>
              <a:rPr lang="en-CA" sz="1200" b="1"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Holberton</a:t>
            </a:r>
            <a:r>
              <a:rPr lang="en-CA" sz="1200" b="0" i="0" kern="1200" dirty="0">
                <a:solidFill>
                  <a:schemeClr val="tx1"/>
                </a:solidFill>
                <a:effectLst/>
                <a:latin typeface="+mn-lt"/>
                <a:ea typeface="+mn-ea"/>
                <a:cs typeface="+mn-cs"/>
              </a:rPr>
              <a:t> developed the C-10 </a:t>
            </a:r>
            <a:r>
              <a:rPr lang="en-CA" sz="1200" b="1" i="0" kern="1200" dirty="0">
                <a:solidFill>
                  <a:schemeClr val="tx1"/>
                </a:solidFill>
                <a:effectLst/>
                <a:latin typeface="+mn-lt"/>
                <a:ea typeface="+mn-ea"/>
                <a:cs typeface="+mn-cs"/>
              </a:rPr>
              <a:t>instruction set </a:t>
            </a:r>
            <a:r>
              <a:rPr lang="en-CA" sz="1200" b="0" i="0" kern="1200" dirty="0">
                <a:solidFill>
                  <a:schemeClr val="tx1"/>
                </a:solidFill>
                <a:effectLst/>
                <a:latin typeface="+mn-lt"/>
                <a:ea typeface="+mn-ea"/>
                <a:cs typeface="+mn-cs"/>
              </a:rPr>
              <a:t>for BINAC said by Grace Hopper to be </a:t>
            </a:r>
            <a:r>
              <a:rPr lang="en-CA" sz="1200" b="1" i="0" kern="1200" dirty="0">
                <a:solidFill>
                  <a:schemeClr val="tx1"/>
                </a:solidFill>
                <a:effectLst/>
                <a:latin typeface="+mn-lt"/>
                <a:ea typeface="+mn-ea"/>
                <a:cs typeface="+mn-cs"/>
              </a:rPr>
              <a:t>"the basis for all subsequent programming languages</a:t>
            </a:r>
            <a:r>
              <a:rPr lang="en-CA" sz="1200" b="0" i="0" kern="1200" dirty="0">
                <a:solidFill>
                  <a:schemeClr val="tx1"/>
                </a:solidFill>
                <a:effectLst/>
                <a:latin typeface="+mn-lt"/>
                <a:ea typeface="+mn-ea"/>
                <a:cs typeface="+mn-cs"/>
              </a:rPr>
              <a:t>" (Grace also said </a:t>
            </a:r>
            <a:r>
              <a:rPr lang="en-CA" sz="1200" b="0" i="0" kern="1200" dirty="0" err="1">
                <a:solidFill>
                  <a:schemeClr val="tx1"/>
                </a:solidFill>
                <a:effectLst/>
                <a:latin typeface="+mn-lt"/>
                <a:ea typeface="+mn-ea"/>
                <a:cs typeface="+mn-cs"/>
              </a:rPr>
              <a:t>Holberton</a:t>
            </a:r>
            <a:r>
              <a:rPr lang="en-CA" sz="1200" b="0" i="0" kern="1200" dirty="0">
                <a:solidFill>
                  <a:schemeClr val="tx1"/>
                </a:solidFill>
                <a:effectLst/>
                <a:latin typeface="+mn-lt"/>
                <a:ea typeface="+mn-ea"/>
                <a:cs typeface="+mn-cs"/>
              </a:rPr>
              <a:t> "was the best programmer" that she had ever known. </a:t>
            </a:r>
            <a:r>
              <a:rPr lang="en-CA" sz="1200" b="0" i="0" kern="1200" dirty="0" err="1">
                <a:solidFill>
                  <a:schemeClr val="tx1"/>
                </a:solidFill>
                <a:effectLst/>
                <a:latin typeface="+mn-lt"/>
                <a:ea typeface="+mn-ea"/>
                <a:cs typeface="+mn-cs"/>
              </a:rPr>
              <a:t>Holberton</a:t>
            </a:r>
            <a:r>
              <a:rPr lang="en-CA" sz="1200" b="0" i="0" kern="1200" dirty="0">
                <a:solidFill>
                  <a:schemeClr val="tx1"/>
                </a:solidFill>
                <a:effectLst/>
                <a:latin typeface="+mn-lt"/>
                <a:ea typeface="+mn-ea"/>
                <a:cs typeface="+mn-cs"/>
              </a:rPr>
              <a:t> </a:t>
            </a:r>
            <a:r>
              <a:rPr lang="en-CA" dirty="0"/>
              <a:t>designed control panels that put the numeric keypad next to the keyboard. </a:t>
            </a:r>
            <a:r>
              <a:rPr lang="en-CA" sz="1200" b="0" i="0" kern="1200" dirty="0">
                <a:solidFill>
                  <a:schemeClr val="tx1"/>
                </a:solidFill>
                <a:effectLst/>
                <a:latin typeface="+mn-lt"/>
                <a:ea typeface="+mn-ea"/>
                <a:cs typeface="+mn-cs"/>
              </a:rPr>
              <a:t>She was a crucial member of the team developing COBOL, the business programming language and FORTRAN (with Grace Hopper). </a:t>
            </a:r>
            <a:r>
              <a:rPr lang="en-CA" sz="1200" b="1" i="0" kern="1200" dirty="0">
                <a:solidFill>
                  <a:schemeClr val="tx1"/>
                </a:solidFill>
                <a:effectLst/>
                <a:latin typeface="+mn-lt"/>
                <a:ea typeface="+mn-ea"/>
                <a:cs typeface="+mn-cs"/>
              </a:rPr>
              <a:t>On her first day of classes at the University of Pennsylvania, </a:t>
            </a:r>
            <a:r>
              <a:rPr lang="en-CA" sz="1200" b="1" i="0" kern="1200" dirty="0" err="1">
                <a:solidFill>
                  <a:schemeClr val="tx1"/>
                </a:solidFill>
                <a:effectLst/>
                <a:latin typeface="+mn-lt"/>
                <a:ea typeface="+mn-ea"/>
                <a:cs typeface="+mn-cs"/>
              </a:rPr>
              <a:t>Holberton's</a:t>
            </a:r>
            <a:r>
              <a:rPr lang="en-CA" sz="1200" b="1" i="0" kern="1200" dirty="0">
                <a:solidFill>
                  <a:schemeClr val="tx1"/>
                </a:solidFill>
                <a:effectLst/>
                <a:latin typeface="+mn-lt"/>
                <a:ea typeface="+mn-ea"/>
                <a:cs typeface="+mn-cs"/>
              </a:rPr>
              <a:t> math professor asked her if she wouldn't be better off at home raising children. </a:t>
            </a:r>
            <a:r>
              <a:rPr lang="en-CA" sz="1200" b="0" i="0" kern="1200" dirty="0">
                <a:solidFill>
                  <a:schemeClr val="tx1"/>
                </a:solidFill>
                <a:effectLst/>
                <a:latin typeface="+mn-lt"/>
                <a:ea typeface="+mn-ea"/>
                <a:cs typeface="+mn-cs"/>
              </a:rPr>
              <a:t>She was finally granted an </a:t>
            </a:r>
            <a:r>
              <a:rPr lang="en-CA" b="1" dirty="0"/>
              <a:t>IEEE Computer Pioneer Award in 1997. </a:t>
            </a:r>
            <a:r>
              <a:rPr lang="en-CA" dirty="0"/>
              <a:t>Jean </a:t>
            </a:r>
            <a:r>
              <a:rPr lang="en-CA" b="1" dirty="0" err="1"/>
              <a:t>Bartik</a:t>
            </a:r>
            <a:r>
              <a:rPr lang="en-CA" b="1" dirty="0"/>
              <a:t> </a:t>
            </a:r>
            <a:r>
              <a:rPr lang="en-CA" dirty="0"/>
              <a:t>did not </a:t>
            </a:r>
            <a:r>
              <a:rPr lang="en-CA" b="1" dirty="0"/>
              <a:t>receive the same award </a:t>
            </a:r>
            <a:r>
              <a:rPr lang="en-CA" dirty="0"/>
              <a:t>until </a:t>
            </a:r>
            <a:r>
              <a:rPr lang="en-CA" b="1" dirty="0"/>
              <a:t>2009</a:t>
            </a: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IEEE, pronounced "Eye-triple-E," stands for the Institute of Electrical and Electronics Engineers. It is the world's largest technical professional association.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t>
            </a:r>
            <a:r>
              <a:rPr lang="en-CA" sz="1200" kern="1200" dirty="0">
                <a:solidFill>
                  <a:schemeClr val="tx1"/>
                </a:solidFill>
                <a:effectLst/>
                <a:latin typeface="+mn-lt"/>
                <a:ea typeface="+mn-ea"/>
                <a:cs typeface="+mn-cs"/>
              </a:rPr>
              <a:t>he ENIAC 6 were not invited to the official announcement party for the ENIAC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0" dirty="0"/>
              <a:t>Five years later, t</a:t>
            </a:r>
            <a:r>
              <a:rPr lang="en-CA" dirty="0"/>
              <a:t>he ENIAC lead to the UNIVAC </a:t>
            </a:r>
            <a:r>
              <a:rPr lang="en-CA" b="0" dirty="0"/>
              <a:t> in 1951</a:t>
            </a:r>
            <a:r>
              <a:rPr lang="en-CA" dirty="0"/>
              <a:t>, the first commercial computer for business and government applications. </a:t>
            </a:r>
            <a:r>
              <a:rPr lang="en-CA" i="1" dirty="0"/>
              <a:t>UNIVAC</a:t>
            </a:r>
            <a:r>
              <a:rPr lang="en-CA" dirty="0"/>
              <a:t> is an acronym for </a:t>
            </a:r>
            <a:r>
              <a:rPr lang="en-CA" dirty="0" err="1"/>
              <a:t>UNIVersal</a:t>
            </a:r>
            <a:r>
              <a:rPr lang="en-CA" dirty="0"/>
              <a:t> Automatic Computer.  Kathleen (Kay) </a:t>
            </a:r>
            <a:r>
              <a:rPr lang="en-CA" b="1" dirty="0"/>
              <a:t>McNulty </a:t>
            </a:r>
            <a:r>
              <a:rPr lang="en-CA" dirty="0"/>
              <a:t>and </a:t>
            </a:r>
            <a:r>
              <a:rPr lang="en-CA" sz="1200" b="0" i="0" kern="1200" dirty="0">
                <a:solidFill>
                  <a:schemeClr val="tx1"/>
                </a:solidFill>
                <a:effectLst/>
                <a:latin typeface="+mn-lt"/>
                <a:ea typeface="+mn-ea"/>
                <a:cs typeface="+mn-cs"/>
              </a:rPr>
              <a:t>Jean </a:t>
            </a:r>
            <a:r>
              <a:rPr lang="en-CA" sz="1200" b="1" i="0" kern="1200" dirty="0" err="1">
                <a:solidFill>
                  <a:schemeClr val="tx1"/>
                </a:solidFill>
                <a:effectLst/>
                <a:latin typeface="+mn-lt"/>
                <a:ea typeface="+mn-ea"/>
                <a:cs typeface="+mn-cs"/>
              </a:rPr>
              <a:t>Bartik</a:t>
            </a:r>
            <a:r>
              <a:rPr lang="en-CA" sz="1200" b="1" i="0" kern="1200" dirty="0">
                <a:solidFill>
                  <a:schemeClr val="tx1"/>
                </a:solidFill>
                <a:effectLst/>
                <a:latin typeface="+mn-lt"/>
                <a:ea typeface="+mn-ea"/>
                <a:cs typeface="+mn-cs"/>
              </a:rPr>
              <a:t>  </a:t>
            </a:r>
            <a:r>
              <a:rPr lang="en-CA" sz="1200" b="0" i="0" kern="1200" dirty="0">
                <a:solidFill>
                  <a:schemeClr val="tx1"/>
                </a:solidFill>
                <a:effectLst/>
                <a:latin typeface="+mn-lt"/>
                <a:ea typeface="+mn-ea"/>
                <a:cs typeface="+mn-cs"/>
              </a:rPr>
              <a:t>and Betty </a:t>
            </a:r>
            <a:r>
              <a:rPr lang="en-CA" sz="1200" b="1" i="0" kern="1200" dirty="0" err="1">
                <a:solidFill>
                  <a:schemeClr val="tx1"/>
                </a:solidFill>
                <a:effectLst/>
                <a:latin typeface="+mn-lt"/>
                <a:ea typeface="+mn-ea"/>
                <a:cs typeface="+mn-cs"/>
              </a:rPr>
              <a:t>Holberton</a:t>
            </a:r>
            <a:r>
              <a:rPr lang="en-CA" sz="1200" b="1" i="0" kern="1200" dirty="0">
                <a:solidFill>
                  <a:schemeClr val="tx1"/>
                </a:solidFill>
                <a:effectLst/>
                <a:latin typeface="+mn-lt"/>
                <a:ea typeface="+mn-ea"/>
                <a:cs typeface="+mn-cs"/>
              </a:rPr>
              <a:t> were instrumental in the UNIVAC's design and success.</a:t>
            </a:r>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a:t>
            </a:r>
            <a:r>
              <a:rPr lang="en-CA" sz="1200" b="1" kern="1200" dirty="0">
                <a:solidFill>
                  <a:schemeClr val="tx1"/>
                </a:solidFill>
                <a:effectLst/>
                <a:latin typeface="+mn-lt"/>
                <a:ea typeface="+mn-ea"/>
                <a:cs typeface="+mn-cs"/>
              </a:rPr>
              <a:t>here's much more</a:t>
            </a:r>
            <a:r>
              <a:rPr lang="en-CA" sz="1200" kern="1200" dirty="0">
                <a:solidFill>
                  <a:schemeClr val="tx1"/>
                </a:solidFill>
                <a:effectLst/>
                <a:latin typeface="+mn-lt"/>
                <a:ea typeface="+mn-ea"/>
                <a:cs typeface="+mn-cs"/>
              </a:rPr>
              <a:t>, see https://vimeo.com/107667129 and http://eniacprogrammers.org/</a:t>
            </a:r>
          </a:p>
          <a:p>
            <a:r>
              <a:rPr lang="en-US" sz="1200" kern="1200" dirty="0">
                <a:solidFill>
                  <a:schemeClr val="tx1"/>
                </a:solidFill>
                <a:effectLst/>
                <a:latin typeface="+mn-lt"/>
                <a:ea typeface="+mn-ea"/>
                <a:cs typeface="+mn-cs"/>
              </a:rPr>
              <a:t>https://en.wikipedia.org/wiki/ENIAC and https://en.wikipedia.org/wiki/Betty_Holberton</a:t>
            </a:r>
          </a:p>
          <a:p>
            <a:r>
              <a:rPr lang="en-US" sz="1200" kern="1200" dirty="0">
                <a:solidFill>
                  <a:schemeClr val="tx1"/>
                </a:solidFill>
                <a:effectLst/>
                <a:latin typeface="+mn-lt"/>
                <a:ea typeface="+mn-ea"/>
                <a:cs typeface="+mn-cs"/>
              </a:rPr>
              <a:t>http://www.nytimes.com/2001/12/17/business/frances-e-holberton-84-early-computer-programmer.html</a:t>
            </a:r>
          </a:p>
          <a:p>
            <a:r>
              <a:rPr lang="en-US" sz="1200" kern="1200" dirty="0">
                <a:solidFill>
                  <a:schemeClr val="tx1"/>
                </a:solidFill>
                <a:effectLst/>
                <a:latin typeface="+mn-lt"/>
                <a:ea typeface="+mn-ea"/>
                <a:cs typeface="+mn-cs"/>
              </a:rPr>
              <a:t>http://fortune.com/2014/09/18/walter-isaacson-the-women-of-eniac/</a:t>
            </a:r>
          </a:p>
          <a:p>
            <a:r>
              <a:rPr lang="en-US" sz="1200" kern="1200" dirty="0">
                <a:solidFill>
                  <a:schemeClr val="tx1"/>
                </a:solidFill>
                <a:effectLst/>
                <a:latin typeface="+mn-lt"/>
                <a:ea typeface="+mn-ea"/>
                <a:cs typeface="+mn-cs"/>
              </a:rPr>
              <a:t>https://iq.intel.com/how-female-eniac-programmers-pioneered-the-software-industry/</a:t>
            </a:r>
          </a:p>
          <a:p>
            <a:r>
              <a:rPr lang="en-US" sz="1200" kern="1200" dirty="0">
                <a:solidFill>
                  <a:schemeClr val="tx1"/>
                </a:solidFill>
                <a:effectLst/>
                <a:latin typeface="+mn-lt"/>
                <a:ea typeface="+mn-ea"/>
                <a:cs typeface="+mn-cs"/>
              </a:rPr>
              <a:t>http://hopl.info/showlanguage.prx?exp=5442</a:t>
            </a:r>
          </a:p>
          <a:p>
            <a:r>
              <a:rPr lang="en-US" sz="1200" kern="1200" dirty="0">
                <a:solidFill>
                  <a:schemeClr val="tx1"/>
                </a:solidFill>
                <a:effectLst/>
                <a:latin typeface="+mn-lt"/>
                <a:ea typeface="+mn-ea"/>
                <a:cs typeface="+mn-cs"/>
              </a:rPr>
              <a:t>http://www.cbi.umn.edu/iterations/norberg.pdf</a:t>
            </a:r>
          </a:p>
          <a:p>
            <a:r>
              <a:rPr lang="en-CA" sz="1200" kern="1200" dirty="0">
                <a:solidFill>
                  <a:schemeClr val="tx1"/>
                </a:solidFill>
                <a:effectLst/>
                <a:latin typeface="+mn-lt"/>
                <a:ea typeface="+mn-ea"/>
                <a:cs typeface="+mn-cs"/>
              </a:rPr>
              <a:t>https://spin.atomicobject.com/2016/07/31/eniac-programmers/</a:t>
            </a:r>
          </a:p>
          <a:p>
            <a:r>
              <a:rPr lang="en-CA" sz="1200" kern="1200" dirty="0">
                <a:solidFill>
                  <a:schemeClr val="tx1"/>
                </a:solidFill>
                <a:effectLst/>
                <a:latin typeface="+mn-lt"/>
                <a:ea typeface="+mn-ea"/>
                <a:cs typeface="+mn-cs"/>
              </a:rPr>
              <a:t>https://www.digitaltrends.com/computing/remembering-eniac-and-the-women-who-programmed-it/</a:t>
            </a:r>
          </a:p>
          <a:p>
            <a:endParaRPr lang="en-CA" sz="1200" kern="1200" dirty="0">
              <a:solidFill>
                <a:schemeClr val="tx1"/>
              </a:solidFill>
              <a:effectLst/>
              <a:latin typeface="+mn-lt"/>
              <a:ea typeface="+mn-ea"/>
              <a:cs typeface="+mn-cs"/>
            </a:endParaRPr>
          </a:p>
          <a:p>
            <a:pPr lvl="0"/>
            <a:r>
              <a:rPr lang="en-CA" sz="1200" kern="1200" dirty="0">
                <a:solidFill>
                  <a:schemeClr val="tx1"/>
                </a:solidFill>
                <a:effectLst/>
                <a:latin typeface="+mn-lt"/>
                <a:ea typeface="+mn-ea"/>
                <a:cs typeface="+mn-cs"/>
              </a:rPr>
              <a:t>"We had a tube fail about every two days and we could locate the problem within 15 minutes." -- J. </a:t>
            </a:r>
            <a:r>
              <a:rPr lang="en-CA" sz="1200" kern="1200" dirty="0" err="1">
                <a:solidFill>
                  <a:schemeClr val="tx1"/>
                </a:solidFill>
                <a:effectLst/>
                <a:latin typeface="+mn-lt"/>
                <a:ea typeface="+mn-ea"/>
                <a:cs typeface="+mn-cs"/>
              </a:rPr>
              <a:t>Presper</a:t>
            </a:r>
            <a:r>
              <a:rPr lang="en-CA" sz="1200" kern="1200" dirty="0">
                <a:solidFill>
                  <a:schemeClr val="tx1"/>
                </a:solidFill>
                <a:effectLst/>
                <a:latin typeface="+mn-lt"/>
                <a:ea typeface="+mn-ea"/>
                <a:cs typeface="+mn-cs"/>
              </a:rPr>
              <a:t> Eckert, 1946 (the other ENIAC designer)</a:t>
            </a:r>
          </a:p>
          <a:p>
            <a:r>
              <a:rPr lang="en-CA" sz="1200" i="1" kern="1200" dirty="0">
                <a:solidFill>
                  <a:schemeClr val="tx1"/>
                </a:solidFill>
                <a:effectLst/>
                <a:latin typeface="+mn-lt"/>
                <a:ea typeface="+mn-ea"/>
                <a:cs typeface="+mn-cs"/>
              </a:rPr>
              <a:t>I wish I could go two days without some kind of a computer problem or fix anything within 15 minutes.</a:t>
            </a:r>
            <a:endParaRPr lang="en-CA" sz="1200" kern="1200" dirty="0">
              <a:solidFill>
                <a:schemeClr val="tx1"/>
              </a:solidFill>
              <a:effectLst/>
              <a:latin typeface="+mn-lt"/>
              <a:ea typeface="+mn-ea"/>
              <a:cs typeface="+mn-cs"/>
            </a:endParaRPr>
          </a:p>
          <a:p>
            <a:pPr lvl="0"/>
            <a:r>
              <a:rPr lang="en-CA" sz="1200" kern="1200" dirty="0">
                <a:solidFill>
                  <a:schemeClr val="tx1"/>
                </a:solidFill>
                <a:effectLst/>
                <a:latin typeface="+mn-lt"/>
                <a:ea typeface="+mn-ea"/>
                <a:cs typeface="+mn-cs"/>
              </a:rPr>
              <a:t>ENIAC's longest continuous period of operation without a failure was 116 hours (close to five days).</a:t>
            </a:r>
          </a:p>
          <a:p>
            <a:r>
              <a:rPr lang="en-CA" sz="1200" i="1" kern="1200" dirty="0">
                <a:solidFill>
                  <a:schemeClr val="tx1"/>
                </a:solidFill>
                <a:effectLst/>
                <a:latin typeface="+mn-lt"/>
                <a:ea typeface="+mn-ea"/>
                <a:cs typeface="+mn-cs"/>
              </a:rPr>
              <a:t>When's the last time your computing device ran that long without a reboot or a problem?</a:t>
            </a: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CE49CAB-11E7-4E46-B3A8-B9759289B5BF}" type="slidenum">
              <a:rPr lang="en-US" smtClean="0"/>
              <a:t>9</a:t>
            </a:fld>
            <a:endParaRPr lang="en-US"/>
          </a:p>
        </p:txBody>
      </p:sp>
    </p:spTree>
    <p:extLst>
      <p:ext uri="{BB962C8B-B14F-4D97-AF65-F5344CB8AC3E}">
        <p14:creationId xmlns:p14="http://schemas.microsoft.com/office/powerpoint/2010/main" val="3297671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B07471-B472-4C3F-B46F-D347BD4AB42B}" type="datetimeFigureOut">
              <a:rPr lang="en-CA" smtClean="0"/>
              <a:t>2018-09-29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B07471-B472-4C3F-B46F-D347BD4AB42B}" type="datetimeFigureOut">
              <a:rPr lang="en-CA" smtClean="0"/>
              <a:t>2018-09-29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597915"/>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07471-B472-4C3F-B46F-D347BD4AB42B}" type="datetimeFigureOut">
              <a:rPr lang="en-CA" smtClean="0"/>
              <a:t>2018-09-29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07471-B472-4C3F-B46F-D347BD4AB42B}" type="datetimeFigureOut">
              <a:rPr lang="en-CA" smtClean="0"/>
              <a:t>2018-09-29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B07471-B472-4C3F-B46F-D347BD4AB42B}" type="datetimeFigureOut">
              <a:rPr lang="en-CA" smtClean="0"/>
              <a:t>2018-09-29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B07471-B472-4C3F-B46F-D347BD4AB42B}" type="datetimeFigureOut">
              <a:rPr lang="en-CA" smtClean="0"/>
              <a:t>2018-09-29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9B07471-B472-4C3F-B46F-D347BD4AB42B}" type="datetimeFigureOut">
              <a:rPr lang="en-CA" smtClean="0"/>
              <a:t>2018-09-29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ery - Stop">
    <p:spTree>
      <p:nvGrpSpPr>
        <p:cNvPr id="1" name=""/>
        <p:cNvGrpSpPr/>
        <p:nvPr/>
      </p:nvGrpSpPr>
      <p:grpSpPr>
        <a:xfrm>
          <a:off x="0" y="0"/>
          <a:ext cx="0" cy="0"/>
          <a:chOff x="0" y="0"/>
          <a:chExt cx="0" cy="0"/>
        </a:xfrm>
      </p:grpSpPr>
      <p:sp>
        <p:nvSpPr>
          <p:cNvPr id="2" name="Title 1"/>
          <p:cNvSpPr>
            <a:spLocks noGrp="1"/>
          </p:cNvSpPr>
          <p:nvPr>
            <p:ph type="title"/>
          </p:nvPr>
        </p:nvSpPr>
        <p:spPr>
          <a:xfrm>
            <a:off x="457200" y="400050"/>
            <a:ext cx="7571184" cy="742950"/>
          </a:xfrm>
        </p:spPr>
        <p:txBody>
          <a:bodyPr/>
          <a:lstStyle/>
          <a:p>
            <a:r>
              <a:rPr lang="en-US" dirty="0"/>
              <a:t>Click to edit Master title style</a:t>
            </a:r>
            <a:endParaRPr lang="en-CA" dirty="0"/>
          </a:p>
        </p:txBody>
      </p:sp>
      <p:sp>
        <p:nvSpPr>
          <p:cNvPr id="3" name="Date Placeholder 2"/>
          <p:cNvSpPr>
            <a:spLocks noGrp="1"/>
          </p:cNvSpPr>
          <p:nvPr>
            <p:ph type="dt" sz="half" idx="10"/>
          </p:nvPr>
        </p:nvSpPr>
        <p:spPr/>
        <p:txBody>
          <a:bodyPr/>
          <a:lstStyle/>
          <a:p>
            <a:fld id="{E9B07471-B472-4C3F-B46F-D347BD4AB42B}" type="datetimeFigureOut">
              <a:rPr lang="en-CA" smtClean="0"/>
              <a:t>2018-09-29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520302C-C939-453E-8DD2-9FE6F9C2455B}" type="slidenum">
              <a:rPr lang="en-CA" smtClean="0"/>
              <a:t>‹#›</a:t>
            </a:fld>
            <a:endParaRPr lang="en-CA"/>
          </a:p>
        </p:txBody>
      </p:sp>
      <p:sp>
        <p:nvSpPr>
          <p:cNvPr id="6" name="Content Placeholder 2"/>
          <p:cNvSpPr>
            <a:spLocks noGrp="1"/>
          </p:cNvSpPr>
          <p:nvPr>
            <p:ph idx="1"/>
          </p:nvPr>
        </p:nvSpPr>
        <p:spPr>
          <a:xfrm>
            <a:off x="457200" y="1200150"/>
            <a:ext cx="8229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8091958" y="411509"/>
            <a:ext cx="720080" cy="830997"/>
          </a:xfrm>
          <a:prstGeom prst="rect">
            <a:avLst/>
          </a:prstGeom>
          <a:noFill/>
        </p:spPr>
        <p:txBody>
          <a:bodyPr wrap="square" rtlCol="0">
            <a:spAutoFit/>
          </a:bodyPr>
          <a:lstStyle/>
          <a:p>
            <a:r>
              <a:rPr lang="en-CA" sz="4800" dirty="0" err="1">
                <a:solidFill>
                  <a:schemeClr val="tx2">
                    <a:lumMod val="60000"/>
                    <a:lumOff val="40000"/>
                  </a:schemeClr>
                </a:solidFill>
                <a:latin typeface="Webdings" pitchFamily="18" charset="2"/>
              </a:rPr>
              <a:t>i</a:t>
            </a:r>
            <a:endParaRPr lang="en-CA" sz="4800" dirty="0">
              <a:solidFill>
                <a:schemeClr val="tx2">
                  <a:lumMod val="60000"/>
                  <a:lumOff val="40000"/>
                </a:schemeClr>
              </a:solidFill>
              <a:latin typeface="Webdings" pitchFamily="18" charset="2"/>
            </a:endParaRPr>
          </a:p>
        </p:txBody>
      </p:sp>
    </p:spTree>
    <p:extLst>
      <p:ext uri="{BB962C8B-B14F-4D97-AF65-F5344CB8AC3E}">
        <p14:creationId xmlns:p14="http://schemas.microsoft.com/office/powerpoint/2010/main" val="2482613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000" b="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B07471-B472-4C3F-B46F-D347BD4AB42B}" type="datetimeFigureOut">
              <a:rPr lang="en-CA" smtClean="0"/>
              <a:t>2018-09-29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257300"/>
            <a:ext cx="8219256"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l">
              <a:buNone/>
              <a:defRPr sz="2400" b="0">
                <a:solidFill>
                  <a:schemeClr val="tx2"/>
                </a:solidFill>
                <a:latin typeface="Franklin Gothic Dem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28800"/>
            <a:ext cx="8219256"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9B07471-B472-4C3F-B46F-D347BD4AB42B}" type="datetimeFigureOut">
              <a:rPr lang="en-CA" smtClean="0"/>
              <a:t>2018-09-29</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520302C-C939-453E-8DD2-9FE6F9C2455B}" type="slidenum">
              <a:rPr lang="en-CA" smtClean="0"/>
              <a:t>‹#›</a:t>
            </a:fld>
            <a:endParaRPr lang="en-CA"/>
          </a:p>
        </p:txBody>
      </p:sp>
    </p:spTree>
    <p:extLst>
      <p:ext uri="{BB962C8B-B14F-4D97-AF65-F5344CB8AC3E}">
        <p14:creationId xmlns:p14="http://schemas.microsoft.com/office/powerpoint/2010/main" val="530375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47484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9B07471-B472-4C3F-B46F-D347BD4AB42B}" type="datetimeFigureOut">
              <a:rPr lang="en-CA" smtClean="0"/>
              <a:t>2018-09-29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
        <p:nvSpPr>
          <p:cNvPr id="9" name="Picture Placeholder 8"/>
          <p:cNvSpPr>
            <a:spLocks noGrp="1"/>
          </p:cNvSpPr>
          <p:nvPr>
            <p:ph type="pic" sz="quarter" idx="13"/>
          </p:nvPr>
        </p:nvSpPr>
        <p:spPr>
          <a:xfrm>
            <a:off x="5004048" y="1257301"/>
            <a:ext cx="4139952" cy="3886200"/>
          </a:xfrm>
        </p:spPr>
        <p:txBody>
          <a:bodyPr/>
          <a:lstStyle/>
          <a:p>
            <a:endParaRPr lang="en-CA" dirty="0"/>
          </a:p>
        </p:txBody>
      </p:sp>
    </p:spTree>
    <p:extLst>
      <p:ext uri="{BB962C8B-B14F-4D97-AF65-F5344CB8AC3E}">
        <p14:creationId xmlns:p14="http://schemas.microsoft.com/office/powerpoint/2010/main" val="616190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latin typeface="Franklin Gothic Dem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Franklin Gothic Demi" pitchFamily="34"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B07471-B472-4C3F-B46F-D347BD4AB42B}" type="datetimeFigureOut">
              <a:rPr lang="en-CA" smtClean="0"/>
              <a:t>2018-09-29</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520302C-C939-453E-8DD2-9FE6F9C2455B}" type="slidenum">
              <a:rPr lang="en-CA" smtClean="0"/>
              <a:t>‹#›</a:t>
            </a:fld>
            <a:endParaRPr lang="en-CA"/>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9B07471-B472-4C3F-B46F-D347BD4AB42B}" type="datetimeFigureOut">
              <a:rPr lang="en-CA" smtClean="0"/>
              <a:t>2018-09-29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B07471-B472-4C3F-B46F-D347BD4AB42B}" type="datetimeFigureOut">
              <a:rPr lang="en-CA" smtClean="0"/>
              <a:t>2018-09-29</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fld id="{E9B07471-B472-4C3F-B46F-D347BD4AB42B}" type="datetimeFigureOut">
              <a:rPr lang="en-CA" smtClean="0"/>
              <a:t>2018-09-29</a:t>
            </a:fld>
            <a:endParaRPr lang="en-CA"/>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endParaRPr lang="en-CA" dirty="0"/>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fld id="{9520302C-C939-453E-8DD2-9FE6F9C2455B}" type="slidenum">
              <a:rPr lang="en-CA" smtClean="0"/>
              <a:t>‹#›</a:t>
            </a:fld>
            <a:endParaRPr lang="en-CA"/>
          </a:p>
        </p:txBody>
      </p:sp>
    </p:spTree>
  </p:cSld>
  <p:clrMap bg1="lt1" tx1="dk1" bg2="lt2" tx2="dk2" accent1="accent1" accent2="accent2" accent3="accent3" accent4="accent4" accent5="accent5" accent6="accent6" hlink="hlink" folHlink="folHlink"/>
  <p:sldLayoutIdLst>
    <p:sldLayoutId id="2147484117" r:id="rId1"/>
    <p:sldLayoutId id="2147484118" r:id="rId2"/>
    <p:sldLayoutId id="2147484128" r:id="rId3"/>
    <p:sldLayoutId id="2147484119" r:id="rId4"/>
    <p:sldLayoutId id="2147484130" r:id="rId5"/>
    <p:sldLayoutId id="2147484129" r:id="rId6"/>
    <p:sldLayoutId id="2147484121" r:id="rId7"/>
    <p:sldLayoutId id="2147484122" r:id="rId8"/>
    <p:sldLayoutId id="2147484123" r:id="rId9"/>
    <p:sldLayoutId id="2147484120" r:id="rId10"/>
    <p:sldLayoutId id="2147484124" r:id="rId11"/>
    <p:sldLayoutId id="2147484125" r:id="rId12"/>
    <p:sldLayoutId id="2147484126" r:id="rId13"/>
    <p:sldLayoutId id="2147484127" r:id="rId14"/>
  </p:sldLayoutIdLst>
  <p:txStyles>
    <p:titleStyle>
      <a:lvl1pPr algn="l" defTabSz="914400" rtl="0" eaLnBrk="1" latinLnBrk="0" hangingPunct="1">
        <a:spcBef>
          <a:spcPct val="0"/>
        </a:spcBef>
        <a:buNone/>
        <a:defRPr sz="4000" b="0" kern="1200" spc="-100" baseline="0">
          <a:solidFill>
            <a:schemeClr val="tx2"/>
          </a:solidFill>
          <a:latin typeface="Franklin Gothic Demi" pitchFamily="34" charset="0"/>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commons.wikimedia.org/w/index.php?curid=36757134"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hyperlink" Target="https://en.wikipedia.org/wiki/Switzerland" TargetMode="External"/><Relationship Id="rId5" Type="http://schemas.openxmlformats.org/officeDocument/2006/relationships/hyperlink" Target="http://www.fourmilab.ch/babbage/sketch.html" TargetMode="External"/><Relationship Id="rId4" Type="http://schemas.openxmlformats.org/officeDocument/2006/relationships/hyperlink" Target="https://en.wikipedia.org/wiki/Bernoulli_number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www.tiobe.com/tiobe-index/"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hyperlink" Target="https://jaxenter.com/energy-efficient-programming-languages-137264.html" TargetMode="External"/><Relationship Id="rId4" Type="http://schemas.openxmlformats.org/officeDocument/2006/relationships/hyperlink" Target="http://pypl.github.io/PYPL.html"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s://www.lynda.com/Programming-Foundations-tutorials/What-programming-language/83603/90431-4.html"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www.lynda.com/Programming-Foundations-tutorials/Compiled-interpreted-languages/83603/90433-4.html"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hyperlink" Target="https://en.wikipedia.org/wiki/Killer_application" TargetMode="External"/><Relationship Id="rId4" Type="http://schemas.openxmlformats.org/officeDocument/2006/relationships/hyperlink" Target="https://www.youtube.com/watch?v=ORvwzo-f1Sc&amp;ab_channel=TEDxTalk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video" Target="https://www.youtube.com/embed/waexG16WZrE" TargetMode="Externa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vimeo.com/107667129"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Computer Principles for Programmers</a:t>
            </a:r>
          </a:p>
        </p:txBody>
      </p:sp>
      <p:sp>
        <p:nvSpPr>
          <p:cNvPr id="3" name="Subtitle 2"/>
          <p:cNvSpPr>
            <a:spLocks noGrp="1"/>
          </p:cNvSpPr>
          <p:nvPr>
            <p:ph type="subTitle" idx="1"/>
          </p:nvPr>
        </p:nvSpPr>
        <p:spPr>
          <a:xfrm>
            <a:off x="685800" y="2628900"/>
            <a:ext cx="7848600" cy="1314450"/>
          </a:xfrm>
        </p:spPr>
        <p:txBody>
          <a:bodyPr>
            <a:normAutofit/>
          </a:bodyPr>
          <a:lstStyle/>
          <a:p>
            <a:r>
              <a:rPr lang="en-US" b="1" dirty="0"/>
              <a:t>History and Types of Computers and Programming</a:t>
            </a:r>
            <a:endParaRPr lang="en-CA" b="1" dirty="0"/>
          </a:p>
        </p:txBody>
      </p:sp>
    </p:spTree>
    <p:extLst>
      <p:ext uri="{BB962C8B-B14F-4D97-AF65-F5344CB8AC3E}">
        <p14:creationId xmlns:p14="http://schemas.microsoft.com/office/powerpoint/2010/main" val="258669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305638"/>
            <a:ext cx="8363272" cy="443508"/>
          </a:xfrm>
        </p:spPr>
        <p:txBody>
          <a:bodyPr>
            <a:noAutofit/>
          </a:bodyPr>
          <a:lstStyle/>
          <a:p>
            <a:pPr algn="ctr"/>
            <a:r>
              <a:rPr lang="en-CA" sz="2400" dirty="0"/>
              <a:t>Mainframes, minis, and mid-range.</a:t>
            </a:r>
          </a:p>
        </p:txBody>
      </p:sp>
      <p:sp>
        <p:nvSpPr>
          <p:cNvPr id="6" name="TextBox 5"/>
          <p:cNvSpPr txBox="1"/>
          <p:nvPr/>
        </p:nvSpPr>
        <p:spPr>
          <a:xfrm>
            <a:off x="272678" y="4165704"/>
            <a:ext cx="5811490" cy="738664"/>
          </a:xfrm>
          <a:prstGeom prst="rect">
            <a:avLst/>
          </a:prstGeom>
          <a:noFill/>
        </p:spPr>
        <p:txBody>
          <a:bodyPr wrap="square" rtlCol="0">
            <a:spAutoFit/>
          </a:bodyPr>
          <a:lstStyle/>
          <a:p>
            <a:r>
              <a:rPr lang="en-US" dirty="0"/>
              <a:t>IBM z14, 32TB RAM (2017)</a:t>
            </a:r>
            <a:br>
              <a:rPr lang="en-US" dirty="0"/>
            </a:br>
            <a:r>
              <a:rPr lang="en-US" sz="1200" dirty="0"/>
              <a:t>Mainframes run 68%</a:t>
            </a:r>
            <a:r>
              <a:rPr lang="en-CA" sz="1200" dirty="0"/>
              <a:t> of the world’s production workloads at 6% of total IT costs</a:t>
            </a:r>
          </a:p>
          <a:p>
            <a:r>
              <a:rPr lang="en-US" sz="1200" dirty="0"/>
              <a:t>I</a:t>
            </a:r>
            <a:r>
              <a:rPr lang="en-CA" sz="1200" dirty="0" err="1"/>
              <a:t>nvestment</a:t>
            </a:r>
            <a:r>
              <a:rPr lang="en-CA" sz="1200" dirty="0"/>
              <a:t> protection: backward compatibility with 1960s-era IBM S/360 line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168" y="2643758"/>
            <a:ext cx="2853839" cy="224370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7824" y="771550"/>
            <a:ext cx="3810000" cy="2857500"/>
          </a:xfrm>
          <a:prstGeom prst="rect">
            <a:avLst/>
          </a:prstGeom>
        </p:spPr>
      </p:pic>
      <p:sp>
        <p:nvSpPr>
          <p:cNvPr id="8" name="TextBox 7"/>
          <p:cNvSpPr txBox="1"/>
          <p:nvPr/>
        </p:nvSpPr>
        <p:spPr>
          <a:xfrm>
            <a:off x="3347864" y="3328288"/>
            <a:ext cx="2520280" cy="646331"/>
          </a:xfrm>
          <a:prstGeom prst="rect">
            <a:avLst/>
          </a:prstGeom>
          <a:noFill/>
        </p:spPr>
        <p:txBody>
          <a:bodyPr wrap="square" rtlCol="0">
            <a:spAutoFit/>
          </a:bodyPr>
          <a:lstStyle/>
          <a:p>
            <a:r>
              <a:rPr lang="en-US" dirty="0"/>
              <a:t>DEC PDP-11/70</a:t>
            </a:r>
            <a:br>
              <a:rPr lang="en-US" dirty="0"/>
            </a:br>
            <a:r>
              <a:rPr lang="en-US" dirty="0"/>
              <a:t>1970s  4MB RAM</a:t>
            </a:r>
            <a:endParaRPr lang="en-CA" dirty="0"/>
          </a:p>
        </p:txBody>
      </p:sp>
      <p:sp>
        <p:nvSpPr>
          <p:cNvPr id="10" name="TextBox 9"/>
          <p:cNvSpPr txBox="1"/>
          <p:nvPr/>
        </p:nvSpPr>
        <p:spPr>
          <a:xfrm>
            <a:off x="7907952" y="1685007"/>
            <a:ext cx="1125647" cy="923330"/>
          </a:xfrm>
          <a:prstGeom prst="rect">
            <a:avLst/>
          </a:prstGeom>
          <a:noFill/>
        </p:spPr>
        <p:txBody>
          <a:bodyPr wrap="square" rtlCol="0">
            <a:spAutoFit/>
          </a:bodyPr>
          <a:lstStyle/>
          <a:p>
            <a:pPr algn="r"/>
            <a:r>
              <a:rPr lang="en-US" dirty="0"/>
              <a:t>IBM Power Server</a:t>
            </a:r>
            <a:endParaRPr lang="en-CA" dirty="0"/>
          </a:p>
        </p:txBody>
      </p:sp>
      <p:pic>
        <p:nvPicPr>
          <p:cNvPr id="4" name="Picture 3">
            <a:extLst>
              <a:ext uri="{FF2B5EF4-FFF2-40B4-BE49-F238E27FC236}">
                <a16:creationId xmlns:a16="http://schemas.microsoft.com/office/drawing/2014/main" id="{BE025C87-B587-46D8-A7EF-3DA9E2EFF6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324" y="627534"/>
            <a:ext cx="2857500" cy="3476625"/>
          </a:xfrm>
          <a:prstGeom prst="rect">
            <a:avLst/>
          </a:prstGeom>
        </p:spPr>
      </p:pic>
    </p:spTree>
    <p:extLst>
      <p:ext uri="{BB962C8B-B14F-4D97-AF65-F5344CB8AC3E}">
        <p14:creationId xmlns:p14="http://schemas.microsoft.com/office/powerpoint/2010/main" val="2800336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IBM PC, Model 5150, 1981  &amp;  VisiCalc</a:t>
            </a:r>
            <a:endParaRPr lang="en-CA" dirty="0"/>
          </a:p>
        </p:txBody>
      </p:sp>
      <p:pic>
        <p:nvPicPr>
          <p:cNvPr id="3" name="Picture 2">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51580"/>
            <a:ext cx="4860540" cy="324036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6056" y="1515586"/>
            <a:ext cx="3955508" cy="2712348"/>
          </a:xfrm>
          <a:prstGeom prst="rect">
            <a:avLst/>
          </a:prstGeom>
        </p:spPr>
      </p:pic>
      <p:sp>
        <p:nvSpPr>
          <p:cNvPr id="5" name="TextBox 4">
            <a:extLst>
              <a:ext uri="{FF2B5EF4-FFF2-40B4-BE49-F238E27FC236}">
                <a16:creationId xmlns:a16="http://schemas.microsoft.com/office/drawing/2014/main" id="{0684E218-CD55-49B5-A9CE-1D821DEC10DD}"/>
              </a:ext>
            </a:extLst>
          </p:cNvPr>
          <p:cNvSpPr txBox="1"/>
          <p:nvPr/>
        </p:nvSpPr>
        <p:spPr>
          <a:xfrm>
            <a:off x="5178896" y="4238214"/>
            <a:ext cx="3749828" cy="369332"/>
          </a:xfrm>
          <a:prstGeom prst="rect">
            <a:avLst/>
          </a:prstGeom>
          <a:noFill/>
        </p:spPr>
        <p:txBody>
          <a:bodyPr wrap="square" rtlCol="0">
            <a:spAutoFit/>
          </a:bodyPr>
          <a:lstStyle/>
          <a:p>
            <a:r>
              <a:rPr lang="en-US" dirty="0"/>
              <a:t>VisiCalc, the first "killer application"</a:t>
            </a:r>
            <a:endParaRPr lang="en-CA" dirty="0"/>
          </a:p>
        </p:txBody>
      </p:sp>
    </p:spTree>
    <p:extLst>
      <p:ext uri="{BB962C8B-B14F-4D97-AF65-F5344CB8AC3E}">
        <p14:creationId xmlns:p14="http://schemas.microsoft.com/office/powerpoint/2010/main" val="357475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2966-A721-4E5F-B92A-B4F39CAE4C8E}"/>
              </a:ext>
            </a:extLst>
          </p:cNvPr>
          <p:cNvSpPr>
            <a:spLocks noGrp="1"/>
          </p:cNvSpPr>
          <p:nvPr>
            <p:ph type="title"/>
          </p:nvPr>
        </p:nvSpPr>
        <p:spPr>
          <a:xfrm rot="5400000">
            <a:off x="-1180510" y="1448004"/>
            <a:ext cx="4752532" cy="2391507"/>
          </a:xfrm>
        </p:spPr>
        <p:txBody>
          <a:bodyPr>
            <a:normAutofit/>
          </a:bodyPr>
          <a:lstStyle/>
          <a:p>
            <a:pPr>
              <a:spcBef>
                <a:spcPts val="1200"/>
              </a:spcBef>
            </a:pPr>
            <a:r>
              <a:rPr lang="en-CA" sz="3200" dirty="0"/>
              <a:t>Charles Babbage's</a:t>
            </a:r>
            <a:br>
              <a:rPr lang="en-CA" sz="3200" dirty="0"/>
            </a:br>
            <a:r>
              <a:rPr lang="en-CA" sz="3200" dirty="0"/>
              <a:t>Difference Engine No. 2</a:t>
            </a:r>
            <a:br>
              <a:rPr lang="en-CA" sz="3200" dirty="0"/>
            </a:br>
            <a:br>
              <a:rPr lang="en-CA" sz="800" dirty="0"/>
            </a:br>
            <a:r>
              <a:rPr lang="en-CA" sz="2400" dirty="0"/>
              <a:t>•simpler than his Analytical Engine</a:t>
            </a:r>
            <a:br>
              <a:rPr lang="en-CA" sz="2400" dirty="0"/>
            </a:br>
            <a:r>
              <a:rPr lang="en-CA" sz="2400" dirty="0"/>
              <a:t>•8,000 parts •5 tons	•11 feet long</a:t>
            </a:r>
          </a:p>
        </p:txBody>
      </p:sp>
      <p:pic>
        <p:nvPicPr>
          <p:cNvPr id="12" name="Picture 11">
            <a:extLst>
              <a:ext uri="{FF2B5EF4-FFF2-40B4-BE49-F238E27FC236}">
                <a16:creationId xmlns:a16="http://schemas.microsoft.com/office/drawing/2014/main" id="{572CEAF5-335A-47DF-8FA8-BB016EE74B51}"/>
              </a:ext>
            </a:extLst>
          </p:cNvPr>
          <p:cNvPicPr>
            <a:picLocks noChangeAspect="1"/>
          </p:cNvPicPr>
          <p:nvPr/>
        </p:nvPicPr>
        <p:blipFill>
          <a:blip r:embed="rId3"/>
          <a:stretch>
            <a:fillRect/>
          </a:stretch>
        </p:blipFill>
        <p:spPr>
          <a:xfrm>
            <a:off x="2391508" y="0"/>
            <a:ext cx="6752492" cy="5143500"/>
          </a:xfrm>
          <a:prstGeom prst="rect">
            <a:avLst/>
          </a:prstGeom>
        </p:spPr>
      </p:pic>
    </p:spTree>
    <p:extLst>
      <p:ext uri="{BB962C8B-B14F-4D97-AF65-F5344CB8AC3E}">
        <p14:creationId xmlns:p14="http://schemas.microsoft.com/office/powerpoint/2010/main" val="2773761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120948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title"/>
          </p:nvPr>
        </p:nvSpPr>
        <p:spPr>
          <a:xfrm>
            <a:off x="457200" y="339502"/>
            <a:ext cx="8229600" cy="742950"/>
          </a:xfrm>
        </p:spPr>
        <p:txBody>
          <a:bodyPr>
            <a:noAutofit/>
          </a:bodyPr>
          <a:lstStyle/>
          <a:p>
            <a:r>
              <a:rPr lang="en-US" sz="3200" dirty="0"/>
              <a:t>Sh</a:t>
            </a:r>
            <a:r>
              <a:rPr lang="en-US" sz="2800" dirty="0"/>
              <a:t>ort history of Programming Languages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4020" y="2591598"/>
            <a:ext cx="2695951" cy="819264"/>
          </a:xfrm>
          <a:prstGeom prst="rect">
            <a:avLst/>
          </a:prstGeom>
        </p:spPr>
      </p:pic>
      <p:sp>
        <p:nvSpPr>
          <p:cNvPr id="5" name="TextBox 4"/>
          <p:cNvSpPr txBox="1"/>
          <p:nvPr/>
        </p:nvSpPr>
        <p:spPr>
          <a:xfrm>
            <a:off x="323528" y="1275606"/>
            <a:ext cx="8640960" cy="1200329"/>
          </a:xfrm>
          <a:prstGeom prst="rect">
            <a:avLst/>
          </a:prstGeom>
          <a:noFill/>
        </p:spPr>
        <p:txBody>
          <a:bodyPr wrap="square" rtlCol="0">
            <a:spAutoFit/>
          </a:bodyPr>
          <a:lstStyle/>
          <a:p>
            <a:pPr algn="ctr"/>
            <a:r>
              <a:rPr lang="en-CA" sz="2400" i="1" dirty="0"/>
              <a:t>First computer program written by Ada Lovelace in 1842</a:t>
            </a:r>
            <a:br>
              <a:rPr lang="en-CA" sz="2400" i="1" dirty="0"/>
            </a:br>
            <a:r>
              <a:rPr lang="en-CA" sz="2400" i="1" dirty="0"/>
              <a:t>to </a:t>
            </a:r>
            <a:r>
              <a:rPr lang="en-CA" sz="2400" dirty="0"/>
              <a:t>calculate a sequence of </a:t>
            </a:r>
            <a:r>
              <a:rPr lang="en-CA" sz="2400" dirty="0">
                <a:hlinkClick r:id="rId4" tooltip="Bernoulli numbers"/>
              </a:rPr>
              <a:t>Bernoulli numbers</a:t>
            </a:r>
            <a:r>
              <a:rPr lang="en-CA" sz="2400" dirty="0"/>
              <a:t> </a:t>
            </a:r>
            <a:br>
              <a:rPr lang="en-CA" sz="2400" dirty="0"/>
            </a:br>
            <a:r>
              <a:rPr lang="en-CA" sz="2400" dirty="0"/>
              <a:t>on Charles Babbage’s Analytical Engine.</a:t>
            </a:r>
          </a:p>
        </p:txBody>
      </p:sp>
      <p:sp>
        <p:nvSpPr>
          <p:cNvPr id="7" name="TextBox 6"/>
          <p:cNvSpPr txBox="1"/>
          <p:nvPr/>
        </p:nvSpPr>
        <p:spPr>
          <a:xfrm>
            <a:off x="1039772" y="3795886"/>
            <a:ext cx="7064445" cy="646331"/>
          </a:xfrm>
          <a:prstGeom prst="rect">
            <a:avLst/>
          </a:prstGeom>
          <a:noFill/>
        </p:spPr>
        <p:txBody>
          <a:bodyPr wrap="square" rtlCol="0">
            <a:spAutoFit/>
          </a:bodyPr>
          <a:lstStyle/>
          <a:p>
            <a:r>
              <a:rPr lang="en-CA" i="1" dirty="0"/>
              <a:t>See Note G in </a:t>
            </a:r>
            <a:r>
              <a:rPr lang="en-CA" i="1" dirty="0">
                <a:hlinkClick r:id="rId5"/>
              </a:rPr>
              <a:t>"Sketch of The Analytical Engine, with notes upon the Memoir by the Translator"</a:t>
            </a:r>
            <a:r>
              <a:rPr lang="en-CA" i="1" dirty="0"/>
              <a:t>. </a:t>
            </a:r>
            <a:r>
              <a:rPr lang="en-CA" i="1" dirty="0">
                <a:hlinkClick r:id="rId6" tooltip="Switzerland"/>
              </a:rPr>
              <a:t>Switzerland</a:t>
            </a:r>
            <a:endParaRPr lang="en-CA" dirty="0"/>
          </a:p>
        </p:txBody>
      </p:sp>
    </p:spTree>
    <p:extLst>
      <p:ext uri="{BB962C8B-B14F-4D97-AF65-F5344CB8AC3E}">
        <p14:creationId xmlns:p14="http://schemas.microsoft.com/office/powerpoint/2010/main" val="578484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120948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title"/>
          </p:nvPr>
        </p:nvSpPr>
        <p:spPr>
          <a:xfrm>
            <a:off x="457200" y="339502"/>
            <a:ext cx="8229600" cy="742950"/>
          </a:xfrm>
        </p:spPr>
        <p:txBody>
          <a:bodyPr>
            <a:noAutofit/>
          </a:bodyPr>
          <a:lstStyle/>
          <a:p>
            <a:r>
              <a:rPr lang="en-US" sz="3200" dirty="0"/>
              <a:t>The first program</a:t>
            </a:r>
            <a:endParaRPr lang="en-US" sz="2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0592"/>
            <a:ext cx="9144000" cy="3537694"/>
          </a:xfrm>
          <a:prstGeom prst="rect">
            <a:avLst/>
          </a:prstGeom>
        </p:spPr>
      </p:pic>
      <p:graphicFrame>
        <p:nvGraphicFramePr>
          <p:cNvPr id="8" name="Table 7"/>
          <p:cNvGraphicFramePr>
            <a:graphicFrameLocks noGrp="1"/>
          </p:cNvGraphicFramePr>
          <p:nvPr>
            <p:extLst/>
          </p:nvPr>
        </p:nvGraphicFramePr>
        <p:xfrm>
          <a:off x="-2" y="3179439"/>
          <a:ext cx="9144000" cy="9448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21993507"/>
                    </a:ext>
                  </a:extLst>
                </a:gridCol>
                <a:gridCol w="1016000">
                  <a:extLst>
                    <a:ext uri="{9D8B030D-6E8A-4147-A177-3AD203B41FA5}">
                      <a16:colId xmlns:a16="http://schemas.microsoft.com/office/drawing/2014/main" val="281140784"/>
                    </a:ext>
                  </a:extLst>
                </a:gridCol>
                <a:gridCol w="1016000">
                  <a:extLst>
                    <a:ext uri="{9D8B030D-6E8A-4147-A177-3AD203B41FA5}">
                      <a16:colId xmlns:a16="http://schemas.microsoft.com/office/drawing/2014/main" val="238272892"/>
                    </a:ext>
                  </a:extLst>
                </a:gridCol>
                <a:gridCol w="1016000">
                  <a:extLst>
                    <a:ext uri="{9D8B030D-6E8A-4147-A177-3AD203B41FA5}">
                      <a16:colId xmlns:a16="http://schemas.microsoft.com/office/drawing/2014/main" val="2998096992"/>
                    </a:ext>
                  </a:extLst>
                </a:gridCol>
                <a:gridCol w="1300090">
                  <a:extLst>
                    <a:ext uri="{9D8B030D-6E8A-4147-A177-3AD203B41FA5}">
                      <a16:colId xmlns:a16="http://schemas.microsoft.com/office/drawing/2014/main" val="178640444"/>
                    </a:ext>
                  </a:extLst>
                </a:gridCol>
                <a:gridCol w="1080120">
                  <a:extLst>
                    <a:ext uri="{9D8B030D-6E8A-4147-A177-3AD203B41FA5}">
                      <a16:colId xmlns:a16="http://schemas.microsoft.com/office/drawing/2014/main" val="3704474704"/>
                    </a:ext>
                  </a:extLst>
                </a:gridCol>
                <a:gridCol w="667790">
                  <a:extLst>
                    <a:ext uri="{9D8B030D-6E8A-4147-A177-3AD203B41FA5}">
                      <a16:colId xmlns:a16="http://schemas.microsoft.com/office/drawing/2014/main" val="2335621866"/>
                    </a:ext>
                  </a:extLst>
                </a:gridCol>
                <a:gridCol w="1016000">
                  <a:extLst>
                    <a:ext uri="{9D8B030D-6E8A-4147-A177-3AD203B41FA5}">
                      <a16:colId xmlns:a16="http://schemas.microsoft.com/office/drawing/2014/main" val="1115983194"/>
                    </a:ext>
                  </a:extLst>
                </a:gridCol>
                <a:gridCol w="1016000">
                  <a:extLst>
                    <a:ext uri="{9D8B030D-6E8A-4147-A177-3AD203B41FA5}">
                      <a16:colId xmlns:a16="http://schemas.microsoft.com/office/drawing/2014/main" val="3742165239"/>
                    </a:ext>
                  </a:extLst>
                </a:gridCol>
              </a:tblGrid>
              <a:tr h="370840">
                <a:tc>
                  <a:txBody>
                    <a:bodyPr/>
                    <a:lstStyle/>
                    <a:p>
                      <a:r>
                        <a:rPr lang="en-US" sz="1400" b="0" dirty="0">
                          <a:latin typeface="+mn-lt"/>
                        </a:rPr>
                        <a:t>Number of Operation</a:t>
                      </a:r>
                      <a:endParaRPr lang="en-CA" sz="1400" b="0" dirty="0">
                        <a:latin typeface="+mn-lt"/>
                      </a:endParaRPr>
                    </a:p>
                  </a:txBody>
                  <a:tcPr/>
                </a:tc>
                <a:tc>
                  <a:txBody>
                    <a:bodyPr/>
                    <a:lstStyle/>
                    <a:p>
                      <a:r>
                        <a:rPr lang="en-US" sz="1400" b="0" dirty="0">
                          <a:latin typeface="+mn-lt"/>
                        </a:rPr>
                        <a:t>Nature of Operation</a:t>
                      </a:r>
                      <a:endParaRPr lang="en-CA" sz="1400" b="0" dirty="0">
                        <a:latin typeface="+mn-lt"/>
                      </a:endParaRPr>
                    </a:p>
                  </a:txBody>
                  <a:tcPr/>
                </a:tc>
                <a:tc>
                  <a:txBody>
                    <a:bodyPr/>
                    <a:lstStyle/>
                    <a:p>
                      <a:r>
                        <a:rPr lang="en-US" sz="1400" b="0" dirty="0">
                          <a:latin typeface="+mn-lt"/>
                        </a:rPr>
                        <a:t>Variables acted upon</a:t>
                      </a:r>
                      <a:endParaRPr lang="en-CA" sz="1400" b="0" dirty="0">
                        <a:latin typeface="+mn-lt"/>
                      </a:endParaRPr>
                    </a:p>
                  </a:txBody>
                  <a:tcPr/>
                </a:tc>
                <a:tc>
                  <a:txBody>
                    <a:bodyPr/>
                    <a:lstStyle/>
                    <a:p>
                      <a:r>
                        <a:rPr lang="en-US" sz="1400" b="0" dirty="0">
                          <a:latin typeface="+mn-lt"/>
                        </a:rPr>
                        <a:t>Variables receiving results</a:t>
                      </a:r>
                      <a:endParaRPr lang="en-CA" sz="1400" b="0" dirty="0">
                        <a:latin typeface="+mn-lt"/>
                      </a:endParaRPr>
                    </a:p>
                  </a:txBody>
                  <a:tcPr/>
                </a:tc>
                <a:tc>
                  <a:txBody>
                    <a:bodyPr/>
                    <a:lstStyle/>
                    <a:p>
                      <a:r>
                        <a:rPr lang="en-US" sz="1400" b="0" dirty="0">
                          <a:latin typeface="+mn-lt"/>
                        </a:rPr>
                        <a:t>Indication of change on the value of any Variable</a:t>
                      </a:r>
                      <a:endParaRPr lang="en-CA" sz="1400" b="0" dirty="0">
                        <a:latin typeface="+mn-lt"/>
                      </a:endParaRPr>
                    </a:p>
                  </a:txBody>
                  <a:tcPr/>
                </a:tc>
                <a:tc>
                  <a:txBody>
                    <a:bodyPr/>
                    <a:lstStyle/>
                    <a:p>
                      <a:r>
                        <a:rPr lang="en-US" sz="1400" b="0" dirty="0">
                          <a:latin typeface="+mn-lt"/>
                        </a:rPr>
                        <a:t>Statement of Results</a:t>
                      </a:r>
                      <a:endParaRPr lang="en-CA" sz="1400" b="0" dirty="0">
                        <a:latin typeface="+mn-lt"/>
                      </a:endParaRPr>
                    </a:p>
                  </a:txBody>
                  <a:tcPr/>
                </a:tc>
                <a:tc>
                  <a:txBody>
                    <a:bodyPr/>
                    <a:lstStyle/>
                    <a:p>
                      <a:r>
                        <a:rPr lang="en-US" sz="1400" b="0" dirty="0">
                          <a:latin typeface="+mn-lt"/>
                        </a:rPr>
                        <a:t>Data</a:t>
                      </a:r>
                      <a:endParaRPr lang="en-CA" sz="1400" b="0" dirty="0">
                        <a:latin typeface="+mn-lt"/>
                      </a:endParaRPr>
                    </a:p>
                  </a:txBody>
                  <a:tcPr/>
                </a:tc>
                <a:tc>
                  <a:txBody>
                    <a:bodyPr/>
                    <a:lstStyle/>
                    <a:p>
                      <a:r>
                        <a:rPr lang="en-US" sz="1400" b="0" dirty="0">
                          <a:latin typeface="+mn-lt"/>
                        </a:rPr>
                        <a:t>Working Variables</a:t>
                      </a:r>
                      <a:endParaRPr lang="en-CA" sz="1400" b="0" dirty="0">
                        <a:latin typeface="+mn-lt"/>
                      </a:endParaRPr>
                    </a:p>
                  </a:txBody>
                  <a:tcPr/>
                </a:tc>
                <a:tc>
                  <a:txBody>
                    <a:bodyPr/>
                    <a:lstStyle/>
                    <a:p>
                      <a:r>
                        <a:rPr lang="en-US" sz="1400" b="0" dirty="0">
                          <a:latin typeface="+mn-lt"/>
                        </a:rPr>
                        <a:t>Result Variables</a:t>
                      </a:r>
                      <a:endParaRPr lang="en-CA" sz="1400" b="0" dirty="0">
                        <a:latin typeface="+mn-lt"/>
                      </a:endParaRPr>
                    </a:p>
                  </a:txBody>
                  <a:tcPr/>
                </a:tc>
                <a:extLst>
                  <a:ext uri="{0D108BD9-81ED-4DB2-BD59-A6C34878D82A}">
                    <a16:rowId xmlns:a16="http://schemas.microsoft.com/office/drawing/2014/main" val="70692637"/>
                  </a:ext>
                </a:extLst>
              </a:tr>
            </a:tbl>
          </a:graphicData>
        </a:graphic>
      </p:graphicFrame>
    </p:spTree>
    <p:extLst>
      <p:ext uri="{BB962C8B-B14F-4D97-AF65-F5344CB8AC3E}">
        <p14:creationId xmlns:p14="http://schemas.microsoft.com/office/powerpoint/2010/main" val="237731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071" y="0"/>
            <a:ext cx="7347857" cy="5143500"/>
          </a:xfrm>
          <a:prstGeom prst="rect">
            <a:avLst/>
          </a:prstGeom>
        </p:spPr>
      </p:pic>
      <p:sp>
        <p:nvSpPr>
          <p:cNvPr id="3" name="Callout: Line with Accent Bar 2"/>
          <p:cNvSpPr/>
          <p:nvPr/>
        </p:nvSpPr>
        <p:spPr>
          <a:xfrm>
            <a:off x="1403648" y="1203598"/>
            <a:ext cx="1224136" cy="2590815"/>
          </a:xfrm>
          <a:prstGeom prst="accentCallout1">
            <a:avLst>
              <a:gd name="adj1" fmla="val 18750"/>
              <a:gd name="adj2" fmla="val -8333"/>
              <a:gd name="adj3" fmla="val -15876"/>
              <a:gd name="adj4" fmla="val -3049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Number of Operation: </a:t>
            </a:r>
            <a:r>
              <a:rPr lang="en-US" sz="1600" b="1" dirty="0"/>
              <a:t>Sequential </a:t>
            </a:r>
            <a:r>
              <a:rPr lang="en-US" sz="1600" dirty="0"/>
              <a:t>Logic</a:t>
            </a:r>
            <a:br>
              <a:rPr lang="en-US" sz="1600" dirty="0"/>
            </a:br>
            <a:br>
              <a:rPr lang="en-US" sz="1600" dirty="0"/>
            </a:br>
            <a:r>
              <a:rPr lang="en-US" sz="1600" dirty="0">
                <a:solidFill>
                  <a:schemeClr val="tx1"/>
                </a:solidFill>
              </a:rPr>
              <a:t>put on</a:t>
            </a:r>
            <a:br>
              <a:rPr lang="en-US" sz="1600" dirty="0">
                <a:solidFill>
                  <a:schemeClr val="tx1"/>
                </a:solidFill>
              </a:rPr>
            </a:br>
            <a:r>
              <a:rPr lang="en-US" sz="1600" dirty="0">
                <a:solidFill>
                  <a:schemeClr val="tx1"/>
                </a:solidFill>
              </a:rPr>
              <a:t>socks</a:t>
            </a:r>
            <a:br>
              <a:rPr lang="en-US" sz="1600" dirty="0">
                <a:solidFill>
                  <a:schemeClr val="tx1"/>
                </a:solidFill>
              </a:rPr>
            </a:br>
            <a:r>
              <a:rPr lang="en-US" sz="1600" i="1" dirty="0">
                <a:solidFill>
                  <a:schemeClr val="tx1"/>
                </a:solidFill>
              </a:rPr>
              <a:t>then</a:t>
            </a:r>
            <a:br>
              <a:rPr lang="en-US" sz="1600" dirty="0">
                <a:solidFill>
                  <a:schemeClr val="tx1"/>
                </a:solidFill>
              </a:rPr>
            </a:br>
            <a:r>
              <a:rPr lang="en-US" sz="1600" dirty="0">
                <a:solidFill>
                  <a:schemeClr val="tx1"/>
                </a:solidFill>
              </a:rPr>
              <a:t>shoes</a:t>
            </a:r>
            <a:endParaRPr lang="en-CA" sz="1600" dirty="0"/>
          </a:p>
        </p:txBody>
      </p:sp>
      <p:sp>
        <p:nvSpPr>
          <p:cNvPr id="4" name="Callout: Line with Accent Bar 3"/>
          <p:cNvSpPr/>
          <p:nvPr/>
        </p:nvSpPr>
        <p:spPr>
          <a:xfrm>
            <a:off x="3345750" y="1203598"/>
            <a:ext cx="1730306" cy="2592288"/>
          </a:xfrm>
          <a:prstGeom prst="accentCallout1">
            <a:avLst>
              <a:gd name="adj1" fmla="val 18750"/>
              <a:gd name="adj2" fmla="val -8333"/>
              <a:gd name="adj3" fmla="val -31457"/>
              <a:gd name="adj4" fmla="val -72741"/>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Indication of change in value: </a:t>
            </a:r>
            <a:r>
              <a:rPr lang="en-US" sz="1600" b="1" dirty="0"/>
              <a:t>Conditional </a:t>
            </a:r>
            <a:r>
              <a:rPr lang="en-US" sz="1600" dirty="0"/>
              <a:t> Logic</a:t>
            </a:r>
            <a:br>
              <a:rPr lang="en-US" sz="1600" dirty="0"/>
            </a:br>
            <a:br>
              <a:rPr lang="en-US" sz="1600" dirty="0"/>
            </a:br>
            <a:r>
              <a:rPr lang="en-US" sz="1600" dirty="0">
                <a:solidFill>
                  <a:schemeClr val="tx1"/>
                </a:solidFill>
              </a:rPr>
              <a:t>IF</a:t>
            </a:r>
            <a:br>
              <a:rPr lang="en-US" sz="1600" dirty="0">
                <a:solidFill>
                  <a:schemeClr val="tx1"/>
                </a:solidFill>
              </a:rPr>
            </a:br>
            <a:r>
              <a:rPr lang="en-US" sz="1600" dirty="0">
                <a:solidFill>
                  <a:schemeClr val="tx1"/>
                </a:solidFill>
              </a:rPr>
              <a:t>weather = cold</a:t>
            </a:r>
            <a:br>
              <a:rPr lang="en-US" sz="1600" dirty="0">
                <a:solidFill>
                  <a:schemeClr val="tx1"/>
                </a:solidFill>
              </a:rPr>
            </a:br>
            <a:r>
              <a:rPr lang="en-US" sz="1600" dirty="0">
                <a:solidFill>
                  <a:schemeClr val="tx1"/>
                </a:solidFill>
              </a:rPr>
              <a:t>THEN</a:t>
            </a:r>
            <a:br>
              <a:rPr lang="en-US" sz="1600" dirty="0">
                <a:solidFill>
                  <a:schemeClr val="tx1"/>
                </a:solidFill>
              </a:rPr>
            </a:br>
            <a:r>
              <a:rPr lang="en-US" sz="1600" dirty="0">
                <a:solidFill>
                  <a:schemeClr val="tx1"/>
                </a:solidFill>
              </a:rPr>
              <a:t>wear boots</a:t>
            </a:r>
            <a:endParaRPr lang="en-CA" sz="1600" dirty="0">
              <a:solidFill>
                <a:schemeClr val="tx1"/>
              </a:solidFill>
            </a:endParaRPr>
          </a:p>
        </p:txBody>
      </p:sp>
      <p:sp>
        <p:nvSpPr>
          <p:cNvPr id="5" name="Callout: Line with Accent Bar 4"/>
          <p:cNvSpPr/>
          <p:nvPr/>
        </p:nvSpPr>
        <p:spPr>
          <a:xfrm>
            <a:off x="5794022" y="1189533"/>
            <a:ext cx="2018338" cy="2592287"/>
          </a:xfrm>
          <a:prstGeom prst="accentCallout1">
            <a:avLst>
              <a:gd name="adj1" fmla="val 18750"/>
              <a:gd name="adj2" fmla="val -8333"/>
              <a:gd name="adj3" fmla="val 126938"/>
              <a:gd name="adj4" fmla="val -35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Here follows a repetition of Operations 13 – 25: </a:t>
            </a:r>
            <a:r>
              <a:rPr lang="en-US" sz="1600" b="1" dirty="0"/>
              <a:t>Iteration</a:t>
            </a:r>
            <a:r>
              <a:rPr lang="en-US" sz="1600" dirty="0"/>
              <a:t> Logic</a:t>
            </a:r>
            <a:br>
              <a:rPr lang="en-US" sz="1600" dirty="0"/>
            </a:br>
            <a:br>
              <a:rPr lang="en-US" sz="1600" dirty="0"/>
            </a:br>
            <a:r>
              <a:rPr lang="en-US" sz="1600" dirty="0">
                <a:solidFill>
                  <a:schemeClr val="tx1"/>
                </a:solidFill>
              </a:rPr>
              <a:t>FOR EACH</a:t>
            </a:r>
            <a:br>
              <a:rPr lang="en-US" sz="1600" dirty="0">
                <a:solidFill>
                  <a:schemeClr val="tx1"/>
                </a:solidFill>
              </a:rPr>
            </a:br>
            <a:r>
              <a:rPr lang="en-US" sz="1600" dirty="0">
                <a:solidFill>
                  <a:schemeClr val="tx1"/>
                </a:solidFill>
              </a:rPr>
              <a:t>side (Left, Right)</a:t>
            </a:r>
            <a:br>
              <a:rPr lang="en-US" sz="1600" dirty="0">
                <a:solidFill>
                  <a:schemeClr val="tx1"/>
                </a:solidFill>
              </a:rPr>
            </a:br>
            <a:r>
              <a:rPr lang="en-US" sz="1600" dirty="0">
                <a:solidFill>
                  <a:schemeClr val="tx1"/>
                </a:solidFill>
              </a:rPr>
              <a:t>put foot into shoe</a:t>
            </a:r>
          </a:p>
          <a:p>
            <a:pPr algn="ctr"/>
            <a:endParaRPr lang="en-CA" sz="1600" dirty="0"/>
          </a:p>
        </p:txBody>
      </p:sp>
    </p:spTree>
    <p:extLst>
      <p:ext uri="{BB962C8B-B14F-4D97-AF65-F5344CB8AC3E}">
        <p14:creationId xmlns:p14="http://schemas.microsoft.com/office/powerpoint/2010/main" val="4109541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483518"/>
            <a:ext cx="6292126" cy="4438934"/>
          </a:xfrm>
          <a:prstGeom prst="rect">
            <a:avLst/>
          </a:prstGeom>
        </p:spPr>
      </p:pic>
      <p:sp>
        <p:nvSpPr>
          <p:cNvPr id="5" name="TextBox 4"/>
          <p:cNvSpPr txBox="1"/>
          <p:nvPr/>
        </p:nvSpPr>
        <p:spPr>
          <a:xfrm>
            <a:off x="6660232" y="483518"/>
            <a:ext cx="2160240" cy="3693319"/>
          </a:xfrm>
          <a:prstGeom prst="rect">
            <a:avLst/>
          </a:prstGeom>
          <a:noFill/>
        </p:spPr>
        <p:txBody>
          <a:bodyPr wrap="square" rtlCol="0">
            <a:spAutoFit/>
          </a:bodyPr>
          <a:lstStyle/>
          <a:p>
            <a:r>
              <a:rPr lang="en-US" dirty="0"/>
              <a:t>With logic, comes bugs.</a:t>
            </a:r>
            <a:br>
              <a:rPr lang="en-US" dirty="0"/>
            </a:br>
            <a:endParaRPr lang="en-US" dirty="0"/>
          </a:p>
          <a:p>
            <a:r>
              <a:rPr lang="en-CA" dirty="0"/>
              <a:t>The operators of the Mark II Aiken Relay Calculator put out the word that they had “debugged” the machine.</a:t>
            </a:r>
          </a:p>
          <a:p>
            <a:endParaRPr lang="en-CA" dirty="0"/>
          </a:p>
          <a:p>
            <a:br>
              <a:rPr lang="en-CA" dirty="0"/>
            </a:br>
            <a:endParaRPr lang="en-CA" dirty="0"/>
          </a:p>
        </p:txBody>
      </p:sp>
    </p:spTree>
    <p:extLst>
      <p:ext uri="{BB962C8B-B14F-4D97-AF65-F5344CB8AC3E}">
        <p14:creationId xmlns:p14="http://schemas.microsoft.com/office/powerpoint/2010/main" val="3904061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1A5C4-7032-4695-9949-5D4DE234A713}"/>
              </a:ext>
            </a:extLst>
          </p:cNvPr>
          <p:cNvSpPr>
            <a:spLocks noGrp="1"/>
          </p:cNvSpPr>
          <p:nvPr>
            <p:ph type="title"/>
          </p:nvPr>
        </p:nvSpPr>
        <p:spPr/>
        <p:txBody>
          <a:bodyPr>
            <a:normAutofit fontScale="90000"/>
          </a:bodyPr>
          <a:lstStyle/>
          <a:p>
            <a:pPr>
              <a:tabLst>
                <a:tab pos="1612800" algn="ctr"/>
                <a:tab pos="6094800" algn="ctr"/>
              </a:tabLst>
            </a:pPr>
            <a:r>
              <a:rPr lang="en-US" sz="4400" dirty="0"/>
              <a:t>	Ada Lovelace	Grace Hopper</a:t>
            </a:r>
            <a:br>
              <a:rPr lang="en-US" sz="4400" dirty="0"/>
            </a:br>
            <a:r>
              <a:rPr lang="en-US" sz="2200" dirty="0"/>
              <a:t>       	</a:t>
            </a:r>
            <a:r>
              <a:rPr lang="en-CA" sz="2200" dirty="0"/>
              <a:t>1815 – 1852	1906 -- 1992</a:t>
            </a:r>
          </a:p>
        </p:txBody>
      </p:sp>
      <p:pic>
        <p:nvPicPr>
          <p:cNvPr id="5" name="Picture 4">
            <a:extLst>
              <a:ext uri="{FF2B5EF4-FFF2-40B4-BE49-F238E27FC236}">
                <a16:creationId xmlns:a16="http://schemas.microsoft.com/office/drawing/2014/main" id="{F7F3FC8C-AEC1-4BE6-8C24-DB315AB61A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1319121"/>
            <a:ext cx="2794000" cy="3492500"/>
          </a:xfrm>
          <a:prstGeom prst="rect">
            <a:avLst/>
          </a:prstGeom>
        </p:spPr>
      </p:pic>
      <p:pic>
        <p:nvPicPr>
          <p:cNvPr id="7" name="Picture 6">
            <a:extLst>
              <a:ext uri="{FF2B5EF4-FFF2-40B4-BE49-F238E27FC236}">
                <a16:creationId xmlns:a16="http://schemas.microsoft.com/office/drawing/2014/main" id="{C718E499-F5C8-433F-BFAB-EADEB1FDD1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1323506"/>
            <a:ext cx="2448272" cy="3516608"/>
          </a:xfrm>
          <a:prstGeom prst="rect">
            <a:avLst/>
          </a:prstGeom>
        </p:spPr>
      </p:pic>
      <p:sp>
        <p:nvSpPr>
          <p:cNvPr id="3" name="TextBox 2">
            <a:extLst>
              <a:ext uri="{FF2B5EF4-FFF2-40B4-BE49-F238E27FC236}">
                <a16:creationId xmlns:a16="http://schemas.microsoft.com/office/drawing/2014/main" id="{784A9F91-4347-4AE4-AF9B-BA597C321C1C}"/>
              </a:ext>
            </a:extLst>
          </p:cNvPr>
          <p:cNvSpPr txBox="1"/>
          <p:nvPr/>
        </p:nvSpPr>
        <p:spPr>
          <a:xfrm>
            <a:off x="3563888" y="1419622"/>
            <a:ext cx="158417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Computing Pioneers</a:t>
            </a:r>
            <a:endParaRPr kumimoji="0" lang="en-CA" sz="1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698596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87574"/>
            <a:ext cx="8435280" cy="3693000"/>
          </a:xfrm>
        </p:spPr>
        <p:txBody>
          <a:bodyPr>
            <a:normAutofit lnSpcReduction="10000"/>
          </a:bodyPr>
          <a:lstStyle/>
          <a:p>
            <a:pPr marL="0" indent="0">
              <a:buNone/>
            </a:pPr>
            <a:r>
              <a:rPr lang="en-CA" dirty="0">
                <a:solidFill>
                  <a:srgbClr val="0070C0"/>
                </a:solidFill>
              </a:rPr>
              <a:t>Early Programming Languages</a:t>
            </a:r>
            <a:r>
              <a:rPr lang="en-CA" dirty="0"/>
              <a:t> focused on language structure and invented many of the key elements we see today including variables, sorting, constants, procedures, functions, comments.</a:t>
            </a:r>
          </a:p>
          <a:p>
            <a:pPr lvl="1">
              <a:buFont typeface="Courier New" panose="02070309020205020404" pitchFamily="49" charset="0"/>
              <a:buChar char="o"/>
            </a:pPr>
            <a:r>
              <a:rPr lang="en-CA" dirty="0"/>
              <a:t>FORTRAN (1954)  </a:t>
            </a:r>
            <a:r>
              <a:rPr lang="en-CA" dirty="0" err="1"/>
              <a:t>FORmula</a:t>
            </a:r>
            <a:r>
              <a:rPr lang="en-CA" dirty="0"/>
              <a:t> </a:t>
            </a:r>
            <a:r>
              <a:rPr lang="en-CA" dirty="0" err="1"/>
              <a:t>TRANslation</a:t>
            </a:r>
            <a:endParaRPr lang="en-CA" dirty="0"/>
          </a:p>
          <a:p>
            <a:pPr lvl="2">
              <a:buFont typeface="Wingdings" panose="05000000000000000000" pitchFamily="2" charset="2"/>
              <a:buChar char="ü"/>
            </a:pPr>
            <a:r>
              <a:rPr lang="en-CA" dirty="0"/>
              <a:t>First widely used high-level general purpose programming language</a:t>
            </a:r>
          </a:p>
          <a:p>
            <a:pPr lvl="1">
              <a:buFont typeface="Courier New" panose="02070309020205020404" pitchFamily="49" charset="0"/>
              <a:buChar char="o"/>
            </a:pPr>
            <a:r>
              <a:rPr lang="en-CA" dirty="0"/>
              <a:t>LISP (1958), COBOL (1959)</a:t>
            </a:r>
          </a:p>
          <a:p>
            <a:pPr lvl="2">
              <a:buFont typeface="Wingdings" panose="05000000000000000000" pitchFamily="2" charset="2"/>
              <a:buChar char="ü"/>
            </a:pPr>
            <a:r>
              <a:rPr lang="en-CA" dirty="0"/>
              <a:t>Both still in use for AI and business respectively</a:t>
            </a:r>
          </a:p>
        </p:txBody>
      </p:sp>
      <p:sp>
        <p:nvSpPr>
          <p:cNvPr id="7" name="Title 1"/>
          <p:cNvSpPr>
            <a:spLocks noGrp="1"/>
          </p:cNvSpPr>
          <p:nvPr>
            <p:ph type="title"/>
          </p:nvPr>
        </p:nvSpPr>
        <p:spPr>
          <a:xfrm>
            <a:off x="457200" y="339502"/>
            <a:ext cx="8229600" cy="742950"/>
          </a:xfrm>
        </p:spPr>
        <p:txBody>
          <a:bodyPr>
            <a:noAutofit/>
          </a:bodyPr>
          <a:lstStyle/>
          <a:p>
            <a:r>
              <a:rPr lang="en-US" sz="3200" dirty="0"/>
              <a:t>Sh</a:t>
            </a:r>
            <a:r>
              <a:rPr lang="en-US" sz="2800" dirty="0"/>
              <a:t>ort history of Programming Languages</a:t>
            </a:r>
          </a:p>
        </p:txBody>
      </p:sp>
    </p:spTree>
    <p:extLst>
      <p:ext uri="{BB962C8B-B14F-4D97-AF65-F5344CB8AC3E}">
        <p14:creationId xmlns:p14="http://schemas.microsoft.com/office/powerpoint/2010/main" val="2631354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9512" y="987574"/>
            <a:ext cx="8712968" cy="3693000"/>
          </a:xfrm>
        </p:spPr>
        <p:txBody>
          <a:bodyPr>
            <a:normAutofit fontScale="62500" lnSpcReduction="20000"/>
          </a:bodyPr>
          <a:lstStyle/>
          <a:p>
            <a:pPr marL="0" indent="0">
              <a:buNone/>
            </a:pPr>
            <a:r>
              <a:rPr lang="en-CA" b="1" dirty="0"/>
              <a:t>1970s:</a:t>
            </a:r>
            <a:r>
              <a:rPr lang="en-CA" dirty="0"/>
              <a:t> </a:t>
            </a:r>
            <a:r>
              <a:rPr lang="en-CA" dirty="0">
                <a:solidFill>
                  <a:srgbClr val="0070C0"/>
                </a:solidFill>
              </a:rPr>
              <a:t>structured programming </a:t>
            </a:r>
            <a:r>
              <a:rPr lang="en-CA" dirty="0"/>
              <a:t>with subroutines, code blocks, and control patterns. GOTO was outlawed but it took until the 1980s to go away.</a:t>
            </a:r>
          </a:p>
          <a:p>
            <a:r>
              <a:rPr lang="en-CA" dirty="0"/>
              <a:t>C (Kernighan &amp; Ritchie, 1978. </a:t>
            </a:r>
            <a:r>
              <a:rPr lang="en-CA" i="1" dirty="0"/>
              <a:t>The C Programming Language </a:t>
            </a:r>
            <a:r>
              <a:rPr lang="en-CA" dirty="0"/>
              <a:t>aka </a:t>
            </a:r>
            <a:r>
              <a:rPr lang="en-CA" i="1" dirty="0"/>
              <a:t>K&amp;R</a:t>
            </a:r>
            <a:r>
              <a:rPr lang="en-CA" dirty="0"/>
              <a:t>)</a:t>
            </a:r>
          </a:p>
          <a:p>
            <a:pPr lvl="1"/>
            <a:r>
              <a:rPr lang="en-CA" dirty="0"/>
              <a:t>The first cross platform</a:t>
            </a:r>
            <a:r>
              <a:rPr lang="en-CA" i="1" dirty="0"/>
              <a:t> systems</a:t>
            </a:r>
            <a:r>
              <a:rPr lang="en-CA" dirty="0"/>
              <a:t> programming language; created to write UNIX.</a:t>
            </a:r>
          </a:p>
          <a:p>
            <a:pPr marL="0" indent="0">
              <a:buNone/>
            </a:pPr>
            <a:r>
              <a:rPr lang="en-CA" b="1" dirty="0"/>
              <a:t>1980s</a:t>
            </a:r>
            <a:r>
              <a:rPr lang="en-CA" dirty="0"/>
              <a:t>: standards, consolidation, modules, performance, RDBMS.</a:t>
            </a:r>
          </a:p>
          <a:p>
            <a:r>
              <a:rPr lang="en-US" dirty="0"/>
              <a:t>From monolithic C and COBOL to modular and Object Oriented programming</a:t>
            </a:r>
          </a:p>
          <a:p>
            <a:r>
              <a:rPr lang="en-CA" dirty="0"/>
              <a:t>C++ (Bjarne </a:t>
            </a:r>
            <a:r>
              <a:rPr lang="en-CA" dirty="0" err="1"/>
              <a:t>Stroustrup</a:t>
            </a:r>
            <a:r>
              <a:rPr lang="en-CA" dirty="0"/>
              <a:t>, 1985. </a:t>
            </a:r>
            <a:r>
              <a:rPr lang="en-CA" i="1" dirty="0"/>
              <a:t>The C++ Programming Language</a:t>
            </a:r>
            <a:r>
              <a:rPr lang="en-CA" dirty="0"/>
              <a:t>)</a:t>
            </a:r>
          </a:p>
          <a:p>
            <a:pPr lvl="1">
              <a:buFont typeface="Wingdings" panose="05000000000000000000" pitchFamily="2" charset="2"/>
              <a:buChar char="ü"/>
            </a:pPr>
            <a:r>
              <a:rPr lang="en-CA" dirty="0"/>
              <a:t>C with OO improved Systems Programming (OS) &amp; high-performance applications.</a:t>
            </a:r>
          </a:p>
          <a:p>
            <a:pPr lvl="1">
              <a:buFont typeface="Wingdings" panose="05000000000000000000" pitchFamily="2" charset="2"/>
              <a:buChar char="ü"/>
            </a:pPr>
            <a:r>
              <a:rPr lang="en-US" dirty="0"/>
              <a:t>C</a:t>
            </a:r>
            <a:r>
              <a:rPr lang="en-CA" dirty="0"/>
              <a:t>lasses unified data &amp; logic into objects that have their own state and behaviour.</a:t>
            </a:r>
            <a:br>
              <a:rPr lang="en-CA" dirty="0"/>
            </a:br>
            <a:r>
              <a:rPr lang="en-CA" dirty="0"/>
              <a:t>Objects know things about themselves and can act upon what they know.</a:t>
            </a:r>
          </a:p>
          <a:p>
            <a:r>
              <a:rPr lang="en-CA" dirty="0"/>
              <a:t>Relational Database Management Systems (RDBMS)</a:t>
            </a:r>
          </a:p>
          <a:p>
            <a:pPr lvl="1"/>
            <a:r>
              <a:rPr lang="en-CA" sz="2500" dirty="0"/>
              <a:t>SQL (</a:t>
            </a:r>
            <a:r>
              <a:rPr lang="en-CA" sz="2800" dirty="0"/>
              <a:t>Structured Query Language: data storage &amp; retrieval</a:t>
            </a:r>
            <a:r>
              <a:rPr lang="en-CA" sz="2500" dirty="0"/>
              <a:t>)</a:t>
            </a:r>
          </a:p>
          <a:p>
            <a:pPr lvl="1"/>
            <a:r>
              <a:rPr lang="en-US" dirty="0"/>
              <a:t>Data could now take care of itself without explicit programming</a:t>
            </a:r>
          </a:p>
          <a:p>
            <a:pPr lvl="1"/>
            <a:r>
              <a:rPr lang="en-US" dirty="0"/>
              <a:t>RDBMS and SQL set up and enforced the rules for data usage which all programs had to obey</a:t>
            </a:r>
            <a:endParaRPr lang="en-CA" dirty="0"/>
          </a:p>
        </p:txBody>
      </p:sp>
      <p:sp>
        <p:nvSpPr>
          <p:cNvPr id="7" name="Title 1"/>
          <p:cNvSpPr>
            <a:spLocks noGrp="1"/>
          </p:cNvSpPr>
          <p:nvPr>
            <p:ph type="title"/>
          </p:nvPr>
        </p:nvSpPr>
        <p:spPr>
          <a:xfrm>
            <a:off x="457200" y="339502"/>
            <a:ext cx="8229600" cy="742950"/>
          </a:xfrm>
        </p:spPr>
        <p:txBody>
          <a:bodyPr>
            <a:noAutofit/>
          </a:bodyPr>
          <a:lstStyle/>
          <a:p>
            <a:r>
              <a:rPr lang="en-US" sz="3200" dirty="0"/>
              <a:t>Sh</a:t>
            </a:r>
            <a:r>
              <a:rPr lang="en-US" sz="2800" dirty="0"/>
              <a:t>ort history of Programming Languages (Cont’d)</a:t>
            </a:r>
          </a:p>
        </p:txBody>
      </p:sp>
    </p:spTree>
    <p:extLst>
      <p:ext uri="{BB962C8B-B14F-4D97-AF65-F5344CB8AC3E}">
        <p14:creationId xmlns:p14="http://schemas.microsoft.com/office/powerpoint/2010/main" val="1891543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Quiz</a:t>
            </a:r>
          </a:p>
        </p:txBody>
      </p:sp>
      <p:sp>
        <p:nvSpPr>
          <p:cNvPr id="4" name="Content Placeholder 3"/>
          <p:cNvSpPr>
            <a:spLocks noGrp="1"/>
          </p:cNvSpPr>
          <p:nvPr>
            <p:ph idx="1"/>
          </p:nvPr>
        </p:nvSpPr>
        <p:spPr/>
        <p:txBody>
          <a:bodyPr/>
          <a:lstStyle/>
          <a:p>
            <a:endParaRPr lang="en-CA"/>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060" y="1980878"/>
            <a:ext cx="1958066" cy="1959024"/>
          </a:xfrm>
          <a:prstGeom prst="rect">
            <a:avLst/>
          </a:prstGeom>
        </p:spPr>
      </p:pic>
    </p:spTree>
    <p:extLst>
      <p:ext uri="{BB962C8B-B14F-4D97-AF65-F5344CB8AC3E}">
        <p14:creationId xmlns:p14="http://schemas.microsoft.com/office/powerpoint/2010/main" val="1636610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87574"/>
            <a:ext cx="8435280" cy="4032448"/>
          </a:xfrm>
        </p:spPr>
        <p:txBody>
          <a:bodyPr>
            <a:normAutofit fontScale="77500" lnSpcReduction="20000"/>
          </a:bodyPr>
          <a:lstStyle/>
          <a:p>
            <a:pPr marL="0" indent="0">
              <a:buNone/>
            </a:pPr>
            <a:r>
              <a:rPr lang="en-CA" b="1" dirty="0"/>
              <a:t>1990s</a:t>
            </a:r>
            <a:r>
              <a:rPr lang="en-CA" dirty="0"/>
              <a:t>: </a:t>
            </a:r>
            <a:r>
              <a:rPr lang="en-CA" dirty="0">
                <a:solidFill>
                  <a:srgbClr val="0070C0"/>
                </a:solidFill>
              </a:rPr>
              <a:t>GUIs &amp; event driven programming, the rise of the Internet</a:t>
            </a:r>
            <a:r>
              <a:rPr lang="en-CA" dirty="0"/>
              <a:t> </a:t>
            </a:r>
          </a:p>
          <a:p>
            <a:r>
              <a:rPr lang="en-CA" dirty="0"/>
              <a:t>move to </a:t>
            </a:r>
            <a:r>
              <a:rPr lang="en-CA" sz="2900" dirty="0">
                <a:solidFill>
                  <a:srgbClr val="0070C0"/>
                </a:solidFill>
              </a:rPr>
              <a:t>object-oriented</a:t>
            </a:r>
            <a:r>
              <a:rPr lang="en-CA" dirty="0"/>
              <a:t> paradigm</a:t>
            </a:r>
          </a:p>
          <a:p>
            <a:r>
              <a:rPr lang="en-CA" dirty="0"/>
              <a:t>development of </a:t>
            </a:r>
            <a:r>
              <a:rPr lang="en-CA" sz="2900" dirty="0">
                <a:solidFill>
                  <a:srgbClr val="0070C0"/>
                </a:solidFill>
              </a:rPr>
              <a:t>interpreted/scripting languages</a:t>
            </a:r>
            <a:endParaRPr lang="en-CA" dirty="0"/>
          </a:p>
          <a:p>
            <a:pPr lvl="1">
              <a:buFont typeface="Courier New" panose="02070309020205020404" pitchFamily="49" charset="0"/>
              <a:buChar char="o"/>
            </a:pPr>
            <a:r>
              <a:rPr lang="en-CA" dirty="0"/>
              <a:t>Visual Basic (1991)</a:t>
            </a:r>
          </a:p>
          <a:p>
            <a:pPr lvl="2">
              <a:buFont typeface="Wingdings" panose="05000000000000000000" pitchFamily="2" charset="2"/>
              <a:buChar char="ü"/>
            </a:pPr>
            <a:r>
              <a:rPr lang="en-CA" dirty="0"/>
              <a:t>Object-oriented approach with GUI development tool and UI objects</a:t>
            </a:r>
          </a:p>
          <a:p>
            <a:pPr lvl="1">
              <a:buFont typeface="Courier New" panose="02070309020205020404" pitchFamily="49" charset="0"/>
              <a:buChar char="o"/>
            </a:pPr>
            <a:r>
              <a:rPr lang="en-US" dirty="0"/>
              <a:t>Python (1991)</a:t>
            </a:r>
          </a:p>
          <a:p>
            <a:pPr lvl="2">
              <a:buFont typeface="Wingdings" panose="05000000000000000000" pitchFamily="2" charset="2"/>
              <a:buChar char="ü"/>
            </a:pPr>
            <a:r>
              <a:rPr lang="en-CA" sz="2100" dirty="0"/>
              <a:t> interpreted, designed for code readability, scalable to large &amp; small systems</a:t>
            </a:r>
          </a:p>
          <a:p>
            <a:pPr lvl="2">
              <a:buFont typeface="Wingdings" panose="05000000000000000000" pitchFamily="2" charset="2"/>
              <a:buChar char="ü"/>
            </a:pPr>
            <a:r>
              <a:rPr lang="en-US" sz="2100" dirty="0"/>
              <a:t>O</a:t>
            </a:r>
            <a:r>
              <a:rPr lang="en-CA" sz="2100" dirty="0"/>
              <a:t>pen Source </a:t>
            </a:r>
            <a:r>
              <a:rPr lang="en-CA" dirty="0"/>
              <a:t>community-based development for </a:t>
            </a:r>
            <a:r>
              <a:rPr lang="en-CA" dirty="0" err="1"/>
              <a:t>CPython</a:t>
            </a:r>
            <a:r>
              <a:rPr lang="en-CA" dirty="0"/>
              <a:t>, the reference lang.</a:t>
            </a:r>
            <a:endParaRPr lang="en-CA" sz="2100" dirty="0"/>
          </a:p>
          <a:p>
            <a:pPr lvl="1">
              <a:buFont typeface="Courier New" panose="02070309020205020404" pitchFamily="49" charset="0"/>
              <a:buChar char="o"/>
            </a:pPr>
            <a:r>
              <a:rPr lang="en-CA" dirty="0"/>
              <a:t>Java and JavaScript (1995)</a:t>
            </a:r>
          </a:p>
          <a:p>
            <a:pPr lvl="2">
              <a:buFont typeface="Wingdings" panose="05000000000000000000" pitchFamily="2" charset="2"/>
              <a:buChar char="ü"/>
            </a:pPr>
            <a:r>
              <a:rPr lang="en-CA" dirty="0"/>
              <a:t>Both derived from C++ but </a:t>
            </a:r>
            <a:r>
              <a:rPr lang="en-CA" b="1" dirty="0"/>
              <a:t>not </a:t>
            </a:r>
            <a:r>
              <a:rPr lang="en-CA" dirty="0"/>
              <a:t>related languages. Java is a programming language mostly server side, JavaScript is a client side (browser) scripting language.</a:t>
            </a:r>
          </a:p>
          <a:p>
            <a:pPr lvl="1">
              <a:buFont typeface="Courier New" panose="02070309020205020404" pitchFamily="49" charset="0"/>
              <a:buChar char="o"/>
            </a:pPr>
            <a:r>
              <a:rPr lang="en-CA" dirty="0"/>
              <a:t>PHP (1995) </a:t>
            </a:r>
            <a:r>
              <a:rPr lang="en-CA" b="1" i="1" dirty="0"/>
              <a:t>P</a:t>
            </a:r>
            <a:r>
              <a:rPr lang="en-CA" i="1" dirty="0"/>
              <a:t>HP: </a:t>
            </a:r>
            <a:r>
              <a:rPr lang="en-CA" b="1" i="1" dirty="0"/>
              <a:t>H</a:t>
            </a:r>
            <a:r>
              <a:rPr lang="en-CA" i="1" dirty="0"/>
              <a:t>ypertext </a:t>
            </a:r>
            <a:r>
              <a:rPr lang="en-CA" b="1" i="1" dirty="0"/>
              <a:t>P</a:t>
            </a:r>
            <a:r>
              <a:rPr lang="en-CA" i="1" dirty="0"/>
              <a:t>reprocessor</a:t>
            </a:r>
            <a:endParaRPr lang="en-CA" dirty="0"/>
          </a:p>
          <a:p>
            <a:pPr lvl="2">
              <a:buFont typeface="Wingdings" panose="05000000000000000000" pitchFamily="2" charset="2"/>
              <a:buChar char="ü"/>
            </a:pPr>
            <a:r>
              <a:rPr lang="en-CA" dirty="0"/>
              <a:t>popular web server side scripting language interfaces with DB to create dynamic web sites</a:t>
            </a:r>
          </a:p>
        </p:txBody>
      </p:sp>
      <p:sp>
        <p:nvSpPr>
          <p:cNvPr id="7" name="Title 1"/>
          <p:cNvSpPr>
            <a:spLocks noGrp="1"/>
          </p:cNvSpPr>
          <p:nvPr>
            <p:ph type="title"/>
          </p:nvPr>
        </p:nvSpPr>
        <p:spPr>
          <a:xfrm>
            <a:off x="457200" y="244624"/>
            <a:ext cx="8229600" cy="742950"/>
          </a:xfrm>
        </p:spPr>
        <p:txBody>
          <a:bodyPr>
            <a:noAutofit/>
          </a:bodyPr>
          <a:lstStyle/>
          <a:p>
            <a:r>
              <a:rPr lang="en-US" sz="3200" dirty="0"/>
              <a:t>Sh</a:t>
            </a:r>
            <a:r>
              <a:rPr lang="en-US" sz="2800" dirty="0"/>
              <a:t>ort history of Programming Languages (Cont’d)</a:t>
            </a:r>
          </a:p>
        </p:txBody>
      </p:sp>
    </p:spTree>
    <p:extLst>
      <p:ext uri="{BB962C8B-B14F-4D97-AF65-F5344CB8AC3E}">
        <p14:creationId xmlns:p14="http://schemas.microsoft.com/office/powerpoint/2010/main" val="67355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26969" y="1082452"/>
            <a:ext cx="8435280" cy="3693000"/>
          </a:xfrm>
        </p:spPr>
        <p:txBody>
          <a:bodyPr>
            <a:normAutofit fontScale="85000" lnSpcReduction="10000"/>
          </a:bodyPr>
          <a:lstStyle/>
          <a:p>
            <a:pPr marL="0" indent="0">
              <a:buNone/>
            </a:pPr>
            <a:r>
              <a:rPr lang="en-CA" b="1" dirty="0"/>
              <a:t>2000s: Object Oriented Programming is now mainstream</a:t>
            </a:r>
          </a:p>
          <a:p>
            <a:pPr lvl="1">
              <a:buFont typeface="Courier New" panose="02070309020205020404" pitchFamily="49" charset="0"/>
              <a:buChar char="o"/>
            </a:pPr>
            <a:r>
              <a:rPr lang="en-CA" dirty="0"/>
              <a:t>C# (2001)</a:t>
            </a:r>
          </a:p>
          <a:p>
            <a:pPr lvl="2">
              <a:buFont typeface="Wingdings" panose="05000000000000000000" pitchFamily="2" charset="2"/>
              <a:buChar char="ü"/>
            </a:pPr>
            <a:r>
              <a:rPr lang="en-CA" sz="2100" dirty="0"/>
              <a:t>Inherits from Java and C++, uses Microsoft .NET framework</a:t>
            </a:r>
            <a:endParaRPr lang="en-CA" dirty="0"/>
          </a:p>
          <a:p>
            <a:pPr lvl="1">
              <a:buFont typeface="Courier New" panose="02070309020205020404" pitchFamily="49" charset="0"/>
              <a:buChar char="o"/>
            </a:pPr>
            <a:r>
              <a:rPr lang="en-CA" dirty="0"/>
              <a:t>Windows PowerShell (2006)</a:t>
            </a:r>
          </a:p>
          <a:p>
            <a:pPr lvl="2">
              <a:buFont typeface="Wingdings" panose="05000000000000000000" pitchFamily="2" charset="2"/>
              <a:buChar char="ü"/>
            </a:pPr>
            <a:r>
              <a:rPr lang="en-CA" dirty="0"/>
              <a:t>Object based command line and scripting language, specifically for maintaining Microsoft Windows systems</a:t>
            </a:r>
          </a:p>
          <a:p>
            <a:pPr lvl="1">
              <a:buFont typeface="Courier New" panose="02070309020205020404" pitchFamily="49" charset="0"/>
              <a:buChar char="o"/>
            </a:pPr>
            <a:r>
              <a:rPr lang="en-US" dirty="0"/>
              <a:t>See </a:t>
            </a:r>
            <a:r>
              <a:rPr lang="en-US" dirty="0">
                <a:hlinkClick r:id="rId3"/>
              </a:rPr>
              <a:t>TIOBE</a:t>
            </a:r>
            <a:r>
              <a:rPr lang="en-US" dirty="0"/>
              <a:t>, </a:t>
            </a:r>
            <a:r>
              <a:rPr lang="en-US" dirty="0">
                <a:hlinkClick r:id="rId4"/>
              </a:rPr>
              <a:t>PYPL</a:t>
            </a:r>
            <a:r>
              <a:rPr lang="en-US" dirty="0"/>
              <a:t> for language </a:t>
            </a:r>
            <a:r>
              <a:rPr lang="en-CA" dirty="0"/>
              <a:t>popularity;  see </a:t>
            </a:r>
            <a:r>
              <a:rPr lang="en-CA" dirty="0">
                <a:hlinkClick r:id="rId5"/>
              </a:rPr>
              <a:t>this</a:t>
            </a:r>
            <a:r>
              <a:rPr lang="en-CA" dirty="0"/>
              <a:t> for efficiency </a:t>
            </a:r>
          </a:p>
          <a:p>
            <a:r>
              <a:rPr lang="en-CA" b="1" dirty="0"/>
              <a:t>2010s</a:t>
            </a:r>
            <a:r>
              <a:rPr lang="en-CA" dirty="0"/>
              <a:t>: mobile and tablets, non-SQL databases, security by design (Rust), parallel programming (GPUs), </a:t>
            </a:r>
            <a:br>
              <a:rPr lang="en-CA" dirty="0"/>
            </a:br>
            <a:r>
              <a:rPr lang="en-CA" dirty="0"/>
              <a:t>distributed processing (blockchain), </a:t>
            </a:r>
            <a:br>
              <a:rPr lang="en-CA" dirty="0"/>
            </a:br>
            <a:r>
              <a:rPr lang="en-CA" dirty="0"/>
              <a:t>quantum computing (primary research)</a:t>
            </a:r>
          </a:p>
        </p:txBody>
      </p:sp>
      <p:sp>
        <p:nvSpPr>
          <p:cNvPr id="7" name="Title 1"/>
          <p:cNvSpPr>
            <a:spLocks noGrp="1"/>
          </p:cNvSpPr>
          <p:nvPr>
            <p:ph type="title"/>
          </p:nvPr>
        </p:nvSpPr>
        <p:spPr>
          <a:xfrm>
            <a:off x="457200" y="339502"/>
            <a:ext cx="8229600" cy="742950"/>
          </a:xfrm>
        </p:spPr>
        <p:txBody>
          <a:bodyPr>
            <a:noAutofit/>
          </a:bodyPr>
          <a:lstStyle/>
          <a:p>
            <a:r>
              <a:rPr lang="en-US" sz="3200" dirty="0"/>
              <a:t>Sh</a:t>
            </a:r>
            <a:r>
              <a:rPr lang="en-US" sz="2800" dirty="0"/>
              <a:t>ort history of Programming Languages (Cont’d)</a:t>
            </a:r>
          </a:p>
        </p:txBody>
      </p:sp>
    </p:spTree>
    <p:extLst>
      <p:ext uri="{BB962C8B-B14F-4D97-AF65-F5344CB8AC3E}">
        <p14:creationId xmlns:p14="http://schemas.microsoft.com/office/powerpoint/2010/main" val="3436727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359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p:cNvSpPr>
            <a:spLocks noGrp="1"/>
          </p:cNvSpPr>
          <p:nvPr>
            <p:ph type="title"/>
          </p:nvPr>
        </p:nvSpPr>
        <p:spPr>
          <a:xfrm>
            <a:off x="179512" y="339502"/>
            <a:ext cx="8784976" cy="742950"/>
          </a:xfrm>
        </p:spPr>
        <p:txBody>
          <a:bodyPr>
            <a:noAutofit/>
          </a:bodyPr>
          <a:lstStyle/>
          <a:p>
            <a:r>
              <a:rPr lang="en-US" sz="3200" dirty="0"/>
              <a:t>Levels and Types of Programming Languages</a:t>
            </a:r>
          </a:p>
        </p:txBody>
      </p:sp>
      <p:sp>
        <p:nvSpPr>
          <p:cNvPr id="2" name="TextBox 1"/>
          <p:cNvSpPr txBox="1"/>
          <p:nvPr/>
        </p:nvSpPr>
        <p:spPr>
          <a:xfrm>
            <a:off x="755576" y="1635646"/>
            <a:ext cx="8136904" cy="1569660"/>
          </a:xfrm>
          <a:prstGeom prst="rect">
            <a:avLst/>
          </a:prstGeom>
          <a:noFill/>
        </p:spPr>
        <p:txBody>
          <a:bodyPr wrap="square" rtlCol="0">
            <a:spAutoFit/>
          </a:bodyPr>
          <a:lstStyle/>
          <a:p>
            <a:pPr marL="285750" indent="-285750">
              <a:buFont typeface="Arial" panose="020B0604020202020204" pitchFamily="34" charset="0"/>
              <a:buChar char="•"/>
            </a:pPr>
            <a:r>
              <a:rPr lang="en-US" sz="3200" spc="-100" dirty="0">
                <a:solidFill>
                  <a:schemeClr val="tx2"/>
                </a:solidFill>
                <a:latin typeface="Franklin Gothic Demi" pitchFamily="34" charset="0"/>
                <a:ea typeface="+mj-ea"/>
                <a:cs typeface="+mj-cs"/>
              </a:rPr>
              <a:t>Low vs High level</a:t>
            </a:r>
          </a:p>
          <a:p>
            <a:pPr marL="285750" indent="-285750">
              <a:buFont typeface="Arial" panose="020B0604020202020204" pitchFamily="34" charset="0"/>
              <a:buChar char="•"/>
            </a:pPr>
            <a:r>
              <a:rPr lang="en-US" sz="3200" spc="-100" dirty="0">
                <a:solidFill>
                  <a:schemeClr val="tx2"/>
                </a:solidFill>
                <a:latin typeface="Franklin Gothic Demi" pitchFamily="34" charset="0"/>
                <a:ea typeface="+mj-ea"/>
                <a:cs typeface="+mj-cs"/>
              </a:rPr>
              <a:t>Compiled vs Hybrid vs </a:t>
            </a:r>
            <a:r>
              <a:rPr lang="en-US" sz="3200" spc="-100" dirty="0">
                <a:solidFill>
                  <a:schemeClr val="tx2"/>
                </a:solidFill>
                <a:latin typeface="Franklin Gothic Demi" pitchFamily="34" charset="0"/>
              </a:rPr>
              <a:t>Interpreted</a:t>
            </a:r>
            <a:endParaRPr lang="en-US" sz="3200" spc="-100" dirty="0">
              <a:solidFill>
                <a:schemeClr val="tx2"/>
              </a:solidFill>
              <a:latin typeface="Franklin Gothic Demi" pitchFamily="34" charset="0"/>
              <a:ea typeface="+mj-ea"/>
              <a:cs typeface="+mj-cs"/>
            </a:endParaRPr>
          </a:p>
          <a:p>
            <a:pPr marL="285750" indent="-285750">
              <a:buFont typeface="Arial" panose="020B0604020202020204" pitchFamily="34" charset="0"/>
              <a:buChar char="•"/>
            </a:pPr>
            <a:r>
              <a:rPr lang="en-US" sz="3200" spc="-100" dirty="0">
                <a:solidFill>
                  <a:schemeClr val="tx2"/>
                </a:solidFill>
                <a:latin typeface="Franklin Gothic Demi" pitchFamily="34" charset="0"/>
                <a:ea typeface="+mj-ea"/>
                <a:cs typeface="+mj-cs"/>
              </a:rPr>
              <a:t>General purpose vs embedded or data centric</a:t>
            </a:r>
            <a:endParaRPr lang="en-CA" sz="3200" spc="-100" dirty="0">
              <a:solidFill>
                <a:schemeClr val="tx2"/>
              </a:solidFill>
              <a:latin typeface="Franklin Gothic Demi" pitchFamily="34" charset="0"/>
              <a:ea typeface="+mj-ea"/>
              <a:cs typeface="+mj-cs"/>
            </a:endParaRPr>
          </a:p>
        </p:txBody>
      </p:sp>
    </p:spTree>
    <p:extLst>
      <p:ext uri="{BB962C8B-B14F-4D97-AF65-F5344CB8AC3E}">
        <p14:creationId xmlns:p14="http://schemas.microsoft.com/office/powerpoint/2010/main" val="1385838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4360" y="915566"/>
            <a:ext cx="8435280" cy="3693000"/>
          </a:xfrm>
        </p:spPr>
        <p:txBody>
          <a:bodyPr>
            <a:normAutofit fontScale="85000" lnSpcReduction="20000"/>
          </a:bodyPr>
          <a:lstStyle/>
          <a:p>
            <a:r>
              <a:rPr lang="en-US" dirty="0"/>
              <a:t>Platform = OS + hardware </a:t>
            </a:r>
            <a:endParaRPr lang="en-CA" dirty="0"/>
          </a:p>
          <a:p>
            <a:r>
              <a:rPr lang="en-CA" dirty="0"/>
              <a:t>Low-Level: run on the hardware, the "bare metal". </a:t>
            </a:r>
          </a:p>
          <a:p>
            <a:pPr lvl="1"/>
            <a:r>
              <a:rPr lang="en-CA" dirty="0"/>
              <a:t>operating systems and device drivers programmed for the specific hardware. e.g. Assembler, C, C++ run on x86 architecture</a:t>
            </a:r>
          </a:p>
          <a:p>
            <a:r>
              <a:rPr lang="en-CA" dirty="0"/>
              <a:t>High-Level: use the services of Low-Level code allowing programming to be independent of underlying hardware.</a:t>
            </a:r>
          </a:p>
          <a:p>
            <a:pPr lvl="1"/>
            <a:r>
              <a:rPr lang="en-CA" dirty="0"/>
              <a:t>e.g. user-facing applications which run on the OS.</a:t>
            </a:r>
            <a:br>
              <a:rPr lang="en-CA" dirty="0"/>
            </a:br>
            <a:r>
              <a:rPr lang="en-CA" dirty="0"/>
              <a:t>C++ for high performance games. Python for general purpose.</a:t>
            </a:r>
          </a:p>
          <a:p>
            <a:r>
              <a:rPr lang="en-CA" dirty="0"/>
              <a:t>Audio/Visual Learning: </a:t>
            </a:r>
            <a:r>
              <a:rPr lang="en-CA" dirty="0">
                <a:hlinkClick r:id="rId3"/>
              </a:rPr>
              <a:t>https://www.lynda.com/Programming-Foundations-tutorials/What-programming-language/83603/90431-4.html</a:t>
            </a:r>
            <a:endParaRPr lang="en-CA" dirty="0"/>
          </a:p>
        </p:txBody>
      </p:sp>
      <p:sp>
        <p:nvSpPr>
          <p:cNvPr id="9" name="Title 1"/>
          <p:cNvSpPr>
            <a:spLocks noGrp="1"/>
          </p:cNvSpPr>
          <p:nvPr>
            <p:ph type="title"/>
          </p:nvPr>
        </p:nvSpPr>
        <p:spPr>
          <a:xfrm>
            <a:off x="354360" y="151900"/>
            <a:ext cx="8784976" cy="742950"/>
          </a:xfrm>
        </p:spPr>
        <p:txBody>
          <a:bodyPr>
            <a:noAutofit/>
          </a:bodyPr>
          <a:lstStyle/>
          <a:p>
            <a:r>
              <a:rPr lang="en-US" sz="3200" dirty="0"/>
              <a:t>High vs Low Level Programming Languages</a:t>
            </a:r>
          </a:p>
        </p:txBody>
      </p:sp>
    </p:spTree>
    <p:extLst>
      <p:ext uri="{BB962C8B-B14F-4D97-AF65-F5344CB8AC3E}">
        <p14:creationId xmlns:p14="http://schemas.microsoft.com/office/powerpoint/2010/main" val="2329961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5536" y="1010444"/>
            <a:ext cx="8435280" cy="3693000"/>
          </a:xfrm>
        </p:spPr>
        <p:txBody>
          <a:bodyPr>
            <a:normAutofit fontScale="92500"/>
          </a:bodyPr>
          <a:lstStyle/>
          <a:p>
            <a:r>
              <a:rPr lang="en-CA" dirty="0">
                <a:solidFill>
                  <a:srgbClr val="0070C0"/>
                </a:solidFill>
              </a:rPr>
              <a:t>Compiled Languages</a:t>
            </a:r>
            <a:r>
              <a:rPr lang="en-CA" dirty="0"/>
              <a:t>: </a:t>
            </a:r>
            <a:r>
              <a:rPr lang="en-US" dirty="0"/>
              <a:t>translators </a:t>
            </a:r>
            <a:r>
              <a:rPr lang="en-US" dirty="0">
                <a:solidFill>
                  <a:srgbClr val="0070C0"/>
                </a:solidFill>
              </a:rPr>
              <a:t>generate machine code from source code</a:t>
            </a:r>
            <a:r>
              <a:rPr lang="en-US" dirty="0"/>
              <a:t> </a:t>
            </a:r>
            <a:r>
              <a:rPr lang="en-CA" dirty="0"/>
              <a:t>before a program can be run. </a:t>
            </a:r>
            <a:br>
              <a:rPr lang="en-CA" dirty="0"/>
            </a:br>
            <a:r>
              <a:rPr lang="en-CA" dirty="0"/>
              <a:t>E.g. C, C++, and Objective-C are compiled. Fast but less flexible than interpreted languages. </a:t>
            </a:r>
            <a:r>
              <a:rPr lang="en-US" dirty="0"/>
              <a:t>Variables </a:t>
            </a:r>
            <a:r>
              <a:rPr lang="en-US" dirty="0">
                <a:solidFill>
                  <a:srgbClr val="0070C0"/>
                </a:solidFill>
              </a:rPr>
              <a:t>statically typed</a:t>
            </a:r>
            <a:r>
              <a:rPr lang="en-US" dirty="0"/>
              <a:t>: data types declared by programmer.</a:t>
            </a:r>
            <a:endParaRPr lang="en-CA" dirty="0"/>
          </a:p>
          <a:p>
            <a:pPr>
              <a:buFont typeface="Wingdings" panose="05000000000000000000" pitchFamily="2" charset="2"/>
              <a:buChar char="Ø"/>
            </a:pPr>
            <a:r>
              <a:rPr lang="en-US" dirty="0">
                <a:solidFill>
                  <a:srgbClr val="0070C0"/>
                </a:solidFill>
              </a:rPr>
              <a:t>Hybrid Languages</a:t>
            </a:r>
            <a:r>
              <a:rPr lang="en-US" dirty="0"/>
              <a:t>: </a:t>
            </a:r>
            <a:r>
              <a:rPr lang="en-US" dirty="0">
                <a:solidFill>
                  <a:srgbClr val="0070C0"/>
                </a:solidFill>
              </a:rPr>
              <a:t>first compiled into platform-neutral bytecode and then interpreted by a virtual machine on local platform.</a:t>
            </a:r>
            <a:r>
              <a:rPr lang="en-US" dirty="0"/>
              <a:t> E.g. Java, C#, and Python.</a:t>
            </a:r>
            <a:endParaRPr lang="en-CA" dirty="0"/>
          </a:p>
          <a:p>
            <a:endParaRPr lang="en-CA" dirty="0"/>
          </a:p>
        </p:txBody>
      </p:sp>
      <p:sp>
        <p:nvSpPr>
          <p:cNvPr id="9" name="Title 1"/>
          <p:cNvSpPr>
            <a:spLocks noGrp="1"/>
          </p:cNvSpPr>
          <p:nvPr>
            <p:ph type="title"/>
          </p:nvPr>
        </p:nvSpPr>
        <p:spPr>
          <a:xfrm>
            <a:off x="102332" y="267494"/>
            <a:ext cx="9145016" cy="742950"/>
          </a:xfrm>
        </p:spPr>
        <p:txBody>
          <a:bodyPr>
            <a:noAutofit/>
          </a:bodyPr>
          <a:lstStyle/>
          <a:p>
            <a:r>
              <a:rPr lang="en-US" sz="3200" dirty="0"/>
              <a:t>Types of Programming Languages</a:t>
            </a:r>
          </a:p>
        </p:txBody>
      </p:sp>
    </p:spTree>
    <p:extLst>
      <p:ext uri="{BB962C8B-B14F-4D97-AF65-F5344CB8AC3E}">
        <p14:creationId xmlns:p14="http://schemas.microsoft.com/office/powerpoint/2010/main" val="3257899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1440" y="1020846"/>
            <a:ext cx="8812560" cy="3693000"/>
          </a:xfrm>
        </p:spPr>
        <p:txBody>
          <a:bodyPr>
            <a:noAutofit/>
          </a:bodyPr>
          <a:lstStyle/>
          <a:p>
            <a:pPr marL="0" indent="0">
              <a:buNone/>
            </a:pPr>
            <a:r>
              <a:rPr lang="en-CA" sz="2000" dirty="0">
                <a:solidFill>
                  <a:srgbClr val="0070C0"/>
                </a:solidFill>
              </a:rPr>
              <a:t>Interpreted/Scripting Languages</a:t>
            </a:r>
            <a:r>
              <a:rPr lang="en-CA" sz="2000" dirty="0"/>
              <a:t>: </a:t>
            </a:r>
            <a:r>
              <a:rPr lang="en-US" sz="2000" dirty="0">
                <a:solidFill>
                  <a:srgbClr val="0070C0"/>
                </a:solidFill>
              </a:rPr>
              <a:t>line-by-line executors of source code</a:t>
            </a:r>
            <a:r>
              <a:rPr lang="en-US" sz="2000" dirty="0"/>
              <a:t>. Not compiled. Little pre-runtime translation. Slower but flexible and reactive. </a:t>
            </a:r>
            <a:r>
              <a:rPr lang="en-US" sz="1900" dirty="0"/>
              <a:t>Variables dynamically typed at run time.</a:t>
            </a:r>
            <a:endParaRPr lang="en-CA" sz="1900" dirty="0"/>
          </a:p>
          <a:p>
            <a:r>
              <a:rPr lang="en-CA" sz="1900" dirty="0">
                <a:solidFill>
                  <a:srgbClr val="0070C0"/>
                </a:solidFill>
              </a:rPr>
              <a:t>Command Language  Interpreter (CLI)</a:t>
            </a:r>
            <a:r>
              <a:rPr lang="en-CA" sz="1900" dirty="0"/>
              <a:t> (or a </a:t>
            </a:r>
            <a:r>
              <a:rPr lang="en-CA" sz="1900" i="1" dirty="0"/>
              <a:t>shell </a:t>
            </a:r>
            <a:r>
              <a:rPr lang="en-CA" sz="1900" dirty="0"/>
              <a:t>that runs </a:t>
            </a:r>
            <a:r>
              <a:rPr lang="en-CA" sz="1900" i="1" dirty="0"/>
              <a:t>scripts</a:t>
            </a:r>
            <a:r>
              <a:rPr lang="en-CA" sz="1900" dirty="0"/>
              <a:t>) </a:t>
            </a:r>
            <a:br>
              <a:rPr lang="en-CA" sz="1900" dirty="0"/>
            </a:br>
            <a:r>
              <a:rPr lang="en-CA" sz="1900" dirty="0"/>
              <a:t>MS-PowerShell &amp; *nix Bash are examples.</a:t>
            </a:r>
          </a:p>
          <a:p>
            <a:r>
              <a:rPr lang="en-CA" sz="1900" dirty="0">
                <a:solidFill>
                  <a:srgbClr val="0070C0"/>
                </a:solidFill>
              </a:rPr>
              <a:t>Data-Oriented Languages</a:t>
            </a:r>
            <a:r>
              <a:rPr lang="en-CA" sz="1900" dirty="0"/>
              <a:t> (like SQL) designed for </a:t>
            </a:r>
            <a:r>
              <a:rPr lang="en-CA" sz="1900" dirty="0">
                <a:solidFill>
                  <a:srgbClr val="0070C0"/>
                </a:solidFill>
              </a:rPr>
              <a:t>management of data</a:t>
            </a:r>
            <a:r>
              <a:rPr lang="en-CA" sz="1900" dirty="0"/>
              <a:t> in relational databases. SQL with its stored procedures is not a </a:t>
            </a:r>
            <a:r>
              <a:rPr lang="en-CA" sz="1900" i="1" dirty="0"/>
              <a:t>general</a:t>
            </a:r>
            <a:r>
              <a:rPr lang="en-CA" sz="1900" dirty="0"/>
              <a:t> </a:t>
            </a:r>
            <a:r>
              <a:rPr lang="en-CA" sz="1900" i="1" dirty="0"/>
              <a:t>purpose </a:t>
            </a:r>
            <a:r>
              <a:rPr lang="en-CA" sz="1900" dirty="0"/>
              <a:t>programming language; SQL is RDBMS specific.</a:t>
            </a:r>
          </a:p>
          <a:p>
            <a:r>
              <a:rPr lang="en-CA" sz="1900" dirty="0">
                <a:solidFill>
                  <a:srgbClr val="0070C0"/>
                </a:solidFill>
              </a:rPr>
              <a:t>Embeddable Languages</a:t>
            </a:r>
            <a:r>
              <a:rPr lang="en-CA" sz="1900" dirty="0"/>
              <a:t> are designed </a:t>
            </a:r>
            <a:r>
              <a:rPr lang="en-CA" sz="1900" dirty="0">
                <a:solidFill>
                  <a:srgbClr val="0070C0"/>
                </a:solidFill>
              </a:rPr>
              <a:t>to be embedded within other text or content</a:t>
            </a:r>
            <a:r>
              <a:rPr lang="en-CA" sz="1900" dirty="0"/>
              <a:t>, such as a web page. Web servers process script commands (PHP) embedded in a dynamic HTML file </a:t>
            </a:r>
            <a:r>
              <a:rPr lang="en-CA" sz="1900" i="1" dirty="0"/>
              <a:t>before </a:t>
            </a:r>
            <a:r>
              <a:rPr lang="en-CA" sz="1900" dirty="0"/>
              <a:t>generated HTML is sent to client (browser). On the browser, JavaScript runs from inside the HTML.</a:t>
            </a:r>
          </a:p>
        </p:txBody>
      </p:sp>
      <p:sp>
        <p:nvSpPr>
          <p:cNvPr id="9" name="Title 1"/>
          <p:cNvSpPr>
            <a:spLocks noGrp="1"/>
          </p:cNvSpPr>
          <p:nvPr>
            <p:ph type="title"/>
          </p:nvPr>
        </p:nvSpPr>
        <p:spPr>
          <a:xfrm>
            <a:off x="102332" y="267494"/>
            <a:ext cx="9145016" cy="742950"/>
          </a:xfrm>
        </p:spPr>
        <p:txBody>
          <a:bodyPr>
            <a:noAutofit/>
          </a:bodyPr>
          <a:lstStyle/>
          <a:p>
            <a:r>
              <a:rPr lang="en-US" sz="3200" dirty="0"/>
              <a:t>Types of Programming Languages</a:t>
            </a:r>
          </a:p>
        </p:txBody>
      </p:sp>
    </p:spTree>
    <p:extLst>
      <p:ext uri="{BB962C8B-B14F-4D97-AF65-F5344CB8AC3E}">
        <p14:creationId xmlns:p14="http://schemas.microsoft.com/office/powerpoint/2010/main" val="1195360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46348" y="1010444"/>
            <a:ext cx="8856984" cy="3693000"/>
          </a:xfrm>
        </p:spPr>
        <p:txBody>
          <a:bodyPr>
            <a:normAutofit/>
          </a:bodyPr>
          <a:lstStyle/>
          <a:p>
            <a:r>
              <a:rPr lang="en-CA" dirty="0"/>
              <a:t>Audio/Visual Learning: compiled vs interpreted languages </a:t>
            </a:r>
            <a:r>
              <a:rPr lang="en-CA" dirty="0">
                <a:hlinkClick r:id="rId3"/>
              </a:rPr>
              <a:t>https://www.lynda.com/Programming-Foundations-tutorials/Compiled-interpreted-languages/83603/90433-4.html</a:t>
            </a:r>
            <a:endParaRPr lang="en-CA" dirty="0"/>
          </a:p>
          <a:p>
            <a:r>
              <a:rPr lang="en-US" dirty="0"/>
              <a:t>Dan </a:t>
            </a:r>
            <a:r>
              <a:rPr lang="en-US" dirty="0" err="1"/>
              <a:t>Bricklin</a:t>
            </a:r>
            <a:r>
              <a:rPr lang="en-US" dirty="0"/>
              <a:t>, how he invented the first “killer app”</a:t>
            </a:r>
            <a:br>
              <a:rPr lang="en-US" dirty="0"/>
            </a:br>
            <a:r>
              <a:rPr lang="en-US" dirty="0">
                <a:hlinkClick r:id="rId4"/>
              </a:rPr>
              <a:t>https://www.youtube.com/watch?v=ORvwzo-f1Sc&amp;ab_channel=TEDxTalks</a:t>
            </a:r>
            <a:r>
              <a:rPr lang="en-US" dirty="0"/>
              <a:t> </a:t>
            </a:r>
          </a:p>
          <a:p>
            <a:r>
              <a:rPr lang="en-CA" dirty="0">
                <a:hlinkClick r:id="rId5"/>
              </a:rPr>
              <a:t>https://en.wikipedia.org/wiki/Killer_application</a:t>
            </a:r>
            <a:r>
              <a:rPr lang="en-CA" dirty="0"/>
              <a:t> </a:t>
            </a:r>
          </a:p>
        </p:txBody>
      </p:sp>
      <p:sp>
        <p:nvSpPr>
          <p:cNvPr id="9" name="Title 1"/>
          <p:cNvSpPr>
            <a:spLocks noGrp="1"/>
          </p:cNvSpPr>
          <p:nvPr>
            <p:ph type="title"/>
          </p:nvPr>
        </p:nvSpPr>
        <p:spPr>
          <a:xfrm>
            <a:off x="102332" y="267494"/>
            <a:ext cx="9145016" cy="742950"/>
          </a:xfrm>
        </p:spPr>
        <p:txBody>
          <a:bodyPr>
            <a:noAutofit/>
          </a:bodyPr>
          <a:lstStyle/>
          <a:p>
            <a:r>
              <a:rPr lang="en-US" sz="3200" dirty="0"/>
              <a:t>Types of Programming Languages (Cont’d)</a:t>
            </a:r>
          </a:p>
        </p:txBody>
      </p:sp>
    </p:spTree>
    <p:extLst>
      <p:ext uri="{BB962C8B-B14F-4D97-AF65-F5344CB8AC3E}">
        <p14:creationId xmlns:p14="http://schemas.microsoft.com/office/powerpoint/2010/main" val="381252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46348" y="1010444"/>
            <a:ext cx="8856984" cy="3693000"/>
          </a:xfrm>
        </p:spPr>
        <p:txBody>
          <a:bodyPr>
            <a:noAutofit/>
          </a:bodyPr>
          <a:lstStyle/>
          <a:p>
            <a:pPr marL="0" indent="0">
              <a:buNone/>
            </a:pPr>
            <a:r>
              <a:rPr lang="en-CA" dirty="0"/>
              <a:t>“Languages” which are not programming languages:</a:t>
            </a:r>
          </a:p>
          <a:p>
            <a:r>
              <a:rPr lang="en-CA" dirty="0"/>
              <a:t>HTML: </a:t>
            </a:r>
            <a:r>
              <a:rPr lang="en-CA" dirty="0" err="1"/>
              <a:t>HyperText</a:t>
            </a:r>
            <a:r>
              <a:rPr lang="en-CA" dirty="0"/>
              <a:t> Markup Language for the Web</a:t>
            </a:r>
          </a:p>
          <a:p>
            <a:r>
              <a:rPr lang="en-CA" dirty="0"/>
              <a:t>CSS: Cascading Style Sheets separate presentation (font, size, colours for a Paragraph) from content (HTML &lt;P&gt; which locates text on the page)</a:t>
            </a:r>
          </a:p>
          <a:p>
            <a:r>
              <a:rPr lang="en-CA" dirty="0"/>
              <a:t>XML: </a:t>
            </a:r>
            <a:r>
              <a:rPr lang="en-CA" dirty="0" err="1"/>
              <a:t>eXtensible</a:t>
            </a:r>
            <a:r>
              <a:rPr lang="en-CA" dirty="0"/>
              <a:t> Markup Language</a:t>
            </a:r>
          </a:p>
          <a:p>
            <a:pPr lvl="1"/>
            <a:r>
              <a:rPr lang="en-CA" dirty="0"/>
              <a:t>Document and data encoding markup language</a:t>
            </a:r>
          </a:p>
          <a:p>
            <a:pPr lvl="1"/>
            <a:r>
              <a:rPr lang="en-US" dirty="0"/>
              <a:t>E.g. for </a:t>
            </a:r>
            <a:r>
              <a:rPr lang="en-CA" dirty="0"/>
              <a:t>data structures used in web services</a:t>
            </a:r>
          </a:p>
        </p:txBody>
      </p:sp>
      <p:sp>
        <p:nvSpPr>
          <p:cNvPr id="9" name="Title 1"/>
          <p:cNvSpPr>
            <a:spLocks noGrp="1"/>
          </p:cNvSpPr>
          <p:nvPr>
            <p:ph type="title"/>
          </p:nvPr>
        </p:nvSpPr>
        <p:spPr>
          <a:xfrm>
            <a:off x="102332" y="267494"/>
            <a:ext cx="9145016" cy="742950"/>
          </a:xfrm>
        </p:spPr>
        <p:txBody>
          <a:bodyPr>
            <a:noAutofit/>
          </a:bodyPr>
          <a:lstStyle/>
          <a:p>
            <a:r>
              <a:rPr lang="en-US" sz="3200" dirty="0"/>
              <a:t>Types of Non-Programming Languages</a:t>
            </a:r>
          </a:p>
        </p:txBody>
      </p:sp>
    </p:spTree>
    <p:extLst>
      <p:ext uri="{BB962C8B-B14F-4D97-AF65-F5344CB8AC3E}">
        <p14:creationId xmlns:p14="http://schemas.microsoft.com/office/powerpoint/2010/main" val="202117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3528" y="1203598"/>
            <a:ext cx="8690628" cy="3693000"/>
          </a:xfrm>
        </p:spPr>
        <p:txBody>
          <a:bodyPr>
            <a:noAutofit/>
          </a:bodyPr>
          <a:lstStyle/>
          <a:p>
            <a:r>
              <a:rPr lang="en-US" sz="1800" dirty="0"/>
              <a:t>Computer hardware is what </a:t>
            </a:r>
            <a:r>
              <a:rPr lang="en-US" sz="1800" dirty="0">
                <a:solidFill>
                  <a:schemeClr val="tx2"/>
                </a:solidFill>
              </a:rPr>
              <a:t>you can physically touch</a:t>
            </a:r>
            <a:r>
              <a:rPr lang="en-US" sz="1800" dirty="0"/>
              <a:t>. Hardware devices are </a:t>
            </a:r>
            <a:r>
              <a:rPr lang="en-US" sz="1800" dirty="0">
                <a:solidFill>
                  <a:schemeClr val="tx2"/>
                </a:solidFill>
              </a:rPr>
              <a:t>physical parts</a:t>
            </a:r>
            <a:r>
              <a:rPr lang="en-US" sz="1800" dirty="0"/>
              <a:t> of a computer system.</a:t>
            </a:r>
          </a:p>
          <a:p>
            <a:endParaRPr lang="en-US" sz="1800" dirty="0"/>
          </a:p>
          <a:p>
            <a:r>
              <a:rPr lang="en-US" sz="1800" dirty="0"/>
              <a:t>Some hardware devices are residing </a:t>
            </a:r>
            <a:r>
              <a:rPr lang="en-US" sz="1800" dirty="0">
                <a:solidFill>
                  <a:schemeClr val="tx2"/>
                </a:solidFill>
              </a:rPr>
              <a:t>inside the computer case</a:t>
            </a:r>
            <a:r>
              <a:rPr lang="en-US" sz="1800" dirty="0"/>
              <a:t> like Motherboard and NIC. But some, are called </a:t>
            </a:r>
            <a:r>
              <a:rPr lang="en-US" sz="1800" dirty="0">
                <a:solidFill>
                  <a:schemeClr val="tx2"/>
                </a:solidFill>
              </a:rPr>
              <a:t>Peripheral Devices</a:t>
            </a:r>
            <a:r>
              <a:rPr lang="en-US" sz="1800" dirty="0"/>
              <a:t> which connect to a computer system and </a:t>
            </a:r>
            <a:r>
              <a:rPr lang="en-US" sz="1800" dirty="0">
                <a:solidFill>
                  <a:schemeClr val="tx2"/>
                </a:solidFill>
              </a:rPr>
              <a:t>add some functionality</a:t>
            </a:r>
            <a:r>
              <a:rPr lang="en-US" sz="1800" dirty="0"/>
              <a:t> to it (like Mouse and Keyboard.)</a:t>
            </a:r>
          </a:p>
          <a:p>
            <a:pPr marL="0" indent="0">
              <a:buNone/>
            </a:pPr>
            <a:endParaRPr lang="en-US" sz="1800" dirty="0"/>
          </a:p>
          <a:p>
            <a:r>
              <a:rPr lang="en-US" sz="1800" dirty="0"/>
              <a:t>Some hardware devices are </a:t>
            </a:r>
            <a:r>
              <a:rPr lang="en-US" sz="1800" dirty="0">
                <a:solidFill>
                  <a:schemeClr val="tx2"/>
                </a:solidFill>
              </a:rPr>
              <a:t>Processing</a:t>
            </a:r>
            <a:r>
              <a:rPr lang="en-US" sz="1800" dirty="0"/>
              <a:t> hardware devices like CPU, ALU, and GPU. Some, are </a:t>
            </a:r>
            <a:r>
              <a:rPr lang="en-US" sz="1800" dirty="0">
                <a:solidFill>
                  <a:schemeClr val="tx2"/>
                </a:solidFill>
              </a:rPr>
              <a:t>Input</a:t>
            </a:r>
            <a:r>
              <a:rPr lang="en-US" sz="1800" dirty="0"/>
              <a:t> devices like Keyboard, Mic, Mouse, Digital Pen, and Scanner. Some are </a:t>
            </a:r>
            <a:r>
              <a:rPr lang="en-US" sz="1800" dirty="0">
                <a:solidFill>
                  <a:schemeClr val="tx2"/>
                </a:solidFill>
              </a:rPr>
              <a:t>Output</a:t>
            </a:r>
            <a:r>
              <a:rPr lang="en-US" sz="1800" dirty="0"/>
              <a:t> devices like Monitor, Printer, Speaker, and Plotter. And some could be considered </a:t>
            </a:r>
            <a:r>
              <a:rPr lang="en-US" sz="1800" dirty="0">
                <a:solidFill>
                  <a:schemeClr val="tx2"/>
                </a:solidFill>
              </a:rPr>
              <a:t>Input and Output at the same time</a:t>
            </a:r>
            <a:r>
              <a:rPr lang="en-US" sz="1800" dirty="0"/>
              <a:t> like HDD, CD/DVD Drive, Touch Screen, RAM, USB, Memory Card, HDMI, and VGA Connector.</a:t>
            </a:r>
            <a:endParaRPr lang="en-CA" sz="1800" dirty="0"/>
          </a:p>
        </p:txBody>
      </p:sp>
      <p:sp>
        <p:nvSpPr>
          <p:cNvPr id="7" name="Title 1"/>
          <p:cNvSpPr>
            <a:spLocks noGrp="1"/>
          </p:cNvSpPr>
          <p:nvPr>
            <p:ph type="title"/>
          </p:nvPr>
        </p:nvSpPr>
        <p:spPr>
          <a:xfrm>
            <a:off x="554042" y="555526"/>
            <a:ext cx="8229600" cy="742950"/>
          </a:xfrm>
        </p:spPr>
        <p:txBody>
          <a:bodyPr>
            <a:noAutofit/>
          </a:bodyPr>
          <a:lstStyle/>
          <a:p>
            <a:r>
              <a:rPr lang="en-US" sz="2800" dirty="0"/>
              <a:t>Glossary of Hardware Devices</a:t>
            </a:r>
            <a:br>
              <a:rPr lang="en-US" sz="2800" dirty="0"/>
            </a:br>
            <a:endParaRPr lang="en-US" sz="2800" dirty="0"/>
          </a:p>
        </p:txBody>
      </p:sp>
    </p:spTree>
    <p:extLst>
      <p:ext uri="{BB962C8B-B14F-4D97-AF65-F5344CB8AC3E}">
        <p14:creationId xmlns:p14="http://schemas.microsoft.com/office/powerpoint/2010/main" val="1930854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lvl1pPr>
              <a:defRPr sz="1800">
                <a:solidFill>
                  <a:schemeClr val="tx1"/>
                </a:solidFill>
                <a:latin typeface="Times New Roman" pitchFamily="18" charset="0"/>
              </a:defRPr>
            </a:lvl1pPr>
            <a:lvl2pPr marL="557213" indent="-214313">
              <a:defRPr sz="1800">
                <a:solidFill>
                  <a:schemeClr val="tx1"/>
                </a:solidFill>
                <a:latin typeface="Times New Roman" pitchFamily="18" charset="0"/>
              </a:defRPr>
            </a:lvl2pPr>
            <a:lvl3pPr marL="857250" indent="-171450">
              <a:defRPr sz="1800">
                <a:solidFill>
                  <a:schemeClr val="tx1"/>
                </a:solidFill>
                <a:latin typeface="Times New Roman" pitchFamily="18" charset="0"/>
              </a:defRPr>
            </a:lvl3pPr>
            <a:lvl4pPr marL="1200150" indent="-171450">
              <a:defRPr sz="1800">
                <a:solidFill>
                  <a:schemeClr val="tx1"/>
                </a:solidFill>
                <a:latin typeface="Times New Roman" pitchFamily="18" charset="0"/>
              </a:defRPr>
            </a:lvl4pPr>
            <a:lvl5pPr marL="1543050" indent="-171450">
              <a:defRPr sz="1800">
                <a:solidFill>
                  <a:schemeClr val="tx1"/>
                </a:solidFill>
                <a:latin typeface="Times New Roman" pitchFamily="18" charset="0"/>
              </a:defRPr>
            </a:lvl5pPr>
            <a:lvl6pPr marL="1885950" indent="-171450" eaLnBrk="0" fontAlgn="base" hangingPunct="0">
              <a:spcBef>
                <a:spcPct val="0"/>
              </a:spcBef>
              <a:spcAft>
                <a:spcPct val="0"/>
              </a:spcAft>
              <a:defRPr sz="1800">
                <a:solidFill>
                  <a:schemeClr val="tx1"/>
                </a:solidFill>
                <a:latin typeface="Times New Roman" pitchFamily="18" charset="0"/>
              </a:defRPr>
            </a:lvl6pPr>
            <a:lvl7pPr marL="2228850" indent="-171450" eaLnBrk="0" fontAlgn="base" hangingPunct="0">
              <a:spcBef>
                <a:spcPct val="0"/>
              </a:spcBef>
              <a:spcAft>
                <a:spcPct val="0"/>
              </a:spcAft>
              <a:defRPr sz="1800">
                <a:solidFill>
                  <a:schemeClr val="tx1"/>
                </a:solidFill>
                <a:latin typeface="Times New Roman" pitchFamily="18" charset="0"/>
              </a:defRPr>
            </a:lvl7pPr>
            <a:lvl8pPr marL="2571750" indent="-171450" eaLnBrk="0" fontAlgn="base" hangingPunct="0">
              <a:spcBef>
                <a:spcPct val="0"/>
              </a:spcBef>
              <a:spcAft>
                <a:spcPct val="0"/>
              </a:spcAft>
              <a:defRPr sz="1800">
                <a:solidFill>
                  <a:schemeClr val="tx1"/>
                </a:solidFill>
                <a:latin typeface="Times New Roman" pitchFamily="18" charset="0"/>
              </a:defRPr>
            </a:lvl8pPr>
            <a:lvl9pPr marL="2914650" indent="-171450" eaLnBrk="0" fontAlgn="base" hangingPunct="0">
              <a:spcBef>
                <a:spcPct val="0"/>
              </a:spcBef>
              <a:spcAft>
                <a:spcPct val="0"/>
              </a:spcAft>
              <a:defRPr sz="1800">
                <a:solidFill>
                  <a:schemeClr val="tx1"/>
                </a:solidFill>
                <a:latin typeface="Times New Roman" pitchFamily="18" charset="0"/>
              </a:defRPr>
            </a:lvl9pPr>
          </a:lstStyle>
          <a:p>
            <a:fld id="{A44000DB-6ACD-49F8-A7F0-FED82B3F582C}" type="slidenum">
              <a:rPr lang="en-US" altLang="en-US" sz="1050"/>
              <a:pPr/>
              <a:t>29</a:t>
            </a:fld>
            <a:endParaRPr lang="en-US" altLang="en-US" sz="1050"/>
          </a:p>
        </p:txBody>
      </p:sp>
      <p:sp>
        <p:nvSpPr>
          <p:cNvPr id="4100" name="Rectangle 3"/>
          <p:cNvSpPr>
            <a:spLocks noGrp="1" noChangeArrowheads="1"/>
          </p:cNvSpPr>
          <p:nvPr>
            <p:ph type="body" idx="1"/>
          </p:nvPr>
        </p:nvSpPr>
        <p:spPr>
          <a:xfrm>
            <a:off x="0" y="1200150"/>
            <a:ext cx="9144000" cy="3943350"/>
          </a:xfrm>
        </p:spPr>
        <p:txBody>
          <a:bodyPr>
            <a:normAutofit/>
          </a:bodyPr>
          <a:lstStyle/>
          <a:p>
            <a:r>
              <a:rPr lang="en-US" sz="2200" dirty="0">
                <a:solidFill>
                  <a:srgbClr val="0070C0"/>
                </a:solidFill>
              </a:rPr>
              <a:t>Computer Programming</a:t>
            </a:r>
            <a:r>
              <a:rPr lang="en-US" sz="2200" dirty="0"/>
              <a:t>: </a:t>
            </a:r>
            <a:r>
              <a:rPr lang="en-US" sz="2200" dirty="0">
                <a:solidFill>
                  <a:srgbClr val="0070C0"/>
                </a:solidFill>
              </a:rPr>
              <a:t>a process</a:t>
            </a:r>
            <a:r>
              <a:rPr lang="en-US" sz="2200" dirty="0"/>
              <a:t> that leads from an original formulation of a problem to executable computer programs.</a:t>
            </a:r>
            <a:endParaRPr lang="en-US" sz="2000" dirty="0"/>
          </a:p>
          <a:p>
            <a:r>
              <a:rPr lang="en-US" sz="2200" dirty="0">
                <a:solidFill>
                  <a:srgbClr val="0070C0"/>
                </a:solidFill>
              </a:rPr>
              <a:t>Algorithm</a:t>
            </a:r>
            <a:r>
              <a:rPr lang="en-US" sz="2200" dirty="0"/>
              <a:t>: a self-contained </a:t>
            </a:r>
            <a:r>
              <a:rPr lang="en-US" sz="2200" dirty="0">
                <a:solidFill>
                  <a:srgbClr val="0070C0"/>
                </a:solidFill>
              </a:rPr>
              <a:t>step-by-step set of operations</a:t>
            </a:r>
            <a:r>
              <a:rPr lang="en-US" sz="2200" dirty="0"/>
              <a:t> that solve a problem.</a:t>
            </a:r>
          </a:p>
          <a:p>
            <a:r>
              <a:rPr lang="en-US" sz="2200" dirty="0">
                <a:solidFill>
                  <a:srgbClr val="0070C0"/>
                </a:solidFill>
              </a:rPr>
              <a:t>Code</a:t>
            </a:r>
            <a:r>
              <a:rPr lang="en-US" sz="2200" dirty="0"/>
              <a:t>: a </a:t>
            </a:r>
            <a:r>
              <a:rPr lang="en-US" sz="2200" dirty="0">
                <a:solidFill>
                  <a:srgbClr val="0070C0"/>
                </a:solidFill>
              </a:rPr>
              <a:t>set of instructions</a:t>
            </a:r>
            <a:r>
              <a:rPr lang="en-US" sz="2200" dirty="0"/>
              <a:t> programmed into a computer to perform an Algorithm.</a:t>
            </a:r>
          </a:p>
          <a:p>
            <a:r>
              <a:rPr lang="en-US" sz="2200" dirty="0">
                <a:solidFill>
                  <a:srgbClr val="0070C0"/>
                </a:solidFill>
              </a:rPr>
              <a:t>Computer Program</a:t>
            </a:r>
            <a:r>
              <a:rPr lang="en-US" sz="2200" dirty="0"/>
              <a:t>: </a:t>
            </a:r>
            <a:r>
              <a:rPr lang="en-US" sz="2200" dirty="0">
                <a:solidFill>
                  <a:srgbClr val="0070C0"/>
                </a:solidFill>
              </a:rPr>
              <a:t>sets of code</a:t>
            </a:r>
            <a:r>
              <a:rPr lang="en-US" sz="2200" dirty="0"/>
              <a:t> that tell a computer what to do, written in one or more </a:t>
            </a:r>
            <a:r>
              <a:rPr lang="en-US" sz="2200" dirty="0">
                <a:solidFill>
                  <a:srgbClr val="0070C0"/>
                </a:solidFill>
              </a:rPr>
              <a:t>Programming Languages</a:t>
            </a:r>
            <a:r>
              <a:rPr lang="en-US" sz="2200" dirty="0"/>
              <a:t>, contained as a </a:t>
            </a:r>
            <a:r>
              <a:rPr lang="en-US" sz="2200" dirty="0">
                <a:solidFill>
                  <a:srgbClr val="0070C0"/>
                </a:solidFill>
              </a:rPr>
              <a:t>Source Code</a:t>
            </a:r>
            <a:r>
              <a:rPr lang="en-US" sz="2200" dirty="0"/>
              <a:t> in a text file, compiled into Machine Code, and executed by CPU.</a:t>
            </a:r>
          </a:p>
          <a:p>
            <a:endParaRPr lang="en-US" sz="2200" dirty="0"/>
          </a:p>
        </p:txBody>
      </p:sp>
      <p:sp>
        <p:nvSpPr>
          <p:cNvPr id="7" name="Title 1"/>
          <p:cNvSpPr>
            <a:spLocks noGrp="1"/>
          </p:cNvSpPr>
          <p:nvPr>
            <p:ph type="title"/>
          </p:nvPr>
        </p:nvSpPr>
        <p:spPr>
          <a:xfrm>
            <a:off x="32544" y="339502"/>
            <a:ext cx="9363992" cy="742950"/>
          </a:xfrm>
        </p:spPr>
        <p:txBody>
          <a:bodyPr>
            <a:noAutofit/>
          </a:bodyPr>
          <a:lstStyle/>
          <a:p>
            <a:r>
              <a:rPr lang="en-US" sz="2700" dirty="0"/>
              <a:t>Glossary: what do we mean by Algorithm, Code, and Programming?</a:t>
            </a:r>
          </a:p>
        </p:txBody>
      </p:sp>
    </p:spTree>
    <p:extLst>
      <p:ext uri="{BB962C8B-B14F-4D97-AF65-F5344CB8AC3E}">
        <p14:creationId xmlns:p14="http://schemas.microsoft.com/office/powerpoint/2010/main" val="1252731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News of the Week</a:t>
            </a:r>
          </a:p>
        </p:txBody>
      </p:sp>
      <p:sp>
        <p:nvSpPr>
          <p:cNvPr id="6" name="Content Placeholder 5"/>
          <p:cNvSpPr>
            <a:spLocks noGrp="1"/>
          </p:cNvSpPr>
          <p:nvPr>
            <p:ph idx="1"/>
          </p:nvPr>
        </p:nvSpPr>
        <p:spPr/>
        <p:txBody>
          <a:bodyPr/>
          <a:lstStyle/>
          <a:p>
            <a:endParaRPr lang="en-CA"/>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1880" y="1995686"/>
            <a:ext cx="2240096" cy="1851427"/>
          </a:xfrm>
          <a:prstGeom prst="rect">
            <a:avLst/>
          </a:prstGeom>
        </p:spPr>
      </p:pic>
    </p:spTree>
    <p:extLst>
      <p:ext uri="{BB962C8B-B14F-4D97-AF65-F5344CB8AC3E}">
        <p14:creationId xmlns:p14="http://schemas.microsoft.com/office/powerpoint/2010/main" val="608143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Agenda</a:t>
            </a:r>
          </a:p>
        </p:txBody>
      </p:sp>
      <p:sp>
        <p:nvSpPr>
          <p:cNvPr id="5" name="Content Placeholder 4"/>
          <p:cNvSpPr>
            <a:spLocks noGrp="1"/>
          </p:cNvSpPr>
          <p:nvPr>
            <p:ph idx="1"/>
          </p:nvPr>
        </p:nvSpPr>
        <p:spPr>
          <a:xfrm>
            <a:off x="971600" y="1200150"/>
            <a:ext cx="7715200" cy="3657600"/>
          </a:xfrm>
        </p:spPr>
        <p:txBody>
          <a:bodyPr>
            <a:normAutofit/>
          </a:bodyPr>
          <a:lstStyle/>
          <a:p>
            <a:pPr marL="0" indent="0">
              <a:buNone/>
            </a:pPr>
            <a:r>
              <a:rPr lang="en-CA" dirty="0"/>
              <a:t>Lecture:</a:t>
            </a:r>
          </a:p>
          <a:p>
            <a:pPr marL="891540" lvl="2" indent="-342900">
              <a:buFont typeface="+mj-lt"/>
              <a:buAutoNum type="arabicPeriod"/>
            </a:pPr>
            <a:r>
              <a:rPr lang="en-US" sz="2100" dirty="0"/>
              <a:t>Milestones  of </a:t>
            </a:r>
            <a:r>
              <a:rPr lang="en-US" sz="2100" dirty="0">
                <a:solidFill>
                  <a:srgbClr val="0070C0"/>
                </a:solidFill>
              </a:rPr>
              <a:t>Computer History</a:t>
            </a:r>
            <a:endParaRPr lang="en-US" sz="2100" dirty="0"/>
          </a:p>
          <a:p>
            <a:pPr marL="891540" lvl="2" indent="-342900">
              <a:buFont typeface="+mj-lt"/>
              <a:buAutoNum type="arabicPeriod"/>
            </a:pPr>
            <a:r>
              <a:rPr lang="en-US" sz="2100" dirty="0"/>
              <a:t>What do we mean by </a:t>
            </a:r>
            <a:r>
              <a:rPr lang="en-US" sz="2100" dirty="0">
                <a:solidFill>
                  <a:srgbClr val="0070C0"/>
                </a:solidFill>
              </a:rPr>
              <a:t>Hardware</a:t>
            </a:r>
            <a:r>
              <a:rPr lang="en-US" sz="2100" dirty="0"/>
              <a:t>?</a:t>
            </a:r>
          </a:p>
          <a:p>
            <a:pPr marL="891540" lvl="2" indent="-342900">
              <a:buFont typeface="+mj-lt"/>
              <a:buAutoNum type="arabicPeriod"/>
            </a:pPr>
            <a:r>
              <a:rPr lang="en-US" sz="2100" dirty="0"/>
              <a:t>What do we mean by </a:t>
            </a:r>
            <a:r>
              <a:rPr lang="en-US" sz="2100" dirty="0">
                <a:solidFill>
                  <a:srgbClr val="0070C0"/>
                </a:solidFill>
              </a:rPr>
              <a:t>Software</a:t>
            </a:r>
            <a:r>
              <a:rPr lang="en-US" sz="2100" dirty="0"/>
              <a:t>?</a:t>
            </a:r>
          </a:p>
          <a:p>
            <a:pPr marL="891540" lvl="2" indent="-342900">
              <a:buFont typeface="+mj-lt"/>
              <a:buAutoNum type="arabicPeriod"/>
            </a:pPr>
            <a:r>
              <a:rPr lang="en-US" sz="2100" dirty="0"/>
              <a:t>An overview of Programming</a:t>
            </a:r>
          </a:p>
          <a:p>
            <a:pPr marL="891540" lvl="2" indent="-342900">
              <a:buFont typeface="+mj-lt"/>
              <a:buAutoNum type="arabicPeriod"/>
            </a:pPr>
            <a:r>
              <a:rPr lang="en-CA" sz="2100" dirty="0"/>
              <a:t>Low-Level vs High-Level Programming</a:t>
            </a:r>
            <a:endParaRPr lang="en-US" sz="2100" dirty="0"/>
          </a:p>
          <a:p>
            <a:pPr marL="891540" lvl="2" indent="-342900">
              <a:buFont typeface="+mj-lt"/>
              <a:buAutoNum type="arabicPeriod"/>
            </a:pPr>
            <a:endParaRPr lang="en-US" sz="2100" dirty="0"/>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871" y="1232281"/>
            <a:ext cx="359863" cy="360040"/>
          </a:xfrm>
          <a:prstGeom prst="rect">
            <a:avLst/>
          </a:prstGeom>
        </p:spPr>
      </p:pic>
    </p:spTree>
    <p:extLst>
      <p:ext uri="{BB962C8B-B14F-4D97-AF65-F5344CB8AC3E}">
        <p14:creationId xmlns:p14="http://schemas.microsoft.com/office/powerpoint/2010/main" val="1198030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Agenda (Cont’d)</a:t>
            </a:r>
          </a:p>
        </p:txBody>
      </p:sp>
      <p:sp>
        <p:nvSpPr>
          <p:cNvPr id="5" name="Content Placeholder 4"/>
          <p:cNvSpPr>
            <a:spLocks noGrp="1"/>
          </p:cNvSpPr>
          <p:nvPr>
            <p:ph idx="1"/>
          </p:nvPr>
        </p:nvSpPr>
        <p:spPr>
          <a:xfrm>
            <a:off x="971600" y="1200150"/>
            <a:ext cx="7715200" cy="3657600"/>
          </a:xfrm>
        </p:spPr>
        <p:txBody>
          <a:bodyPr>
            <a:normAutofit/>
          </a:bodyPr>
          <a:lstStyle/>
          <a:p>
            <a:pPr marL="0" indent="0">
              <a:buNone/>
            </a:pPr>
            <a:r>
              <a:rPr lang="en-CA" dirty="0"/>
              <a:t>Activities:</a:t>
            </a:r>
          </a:p>
          <a:p>
            <a:pPr marL="0" indent="0">
              <a:buNone/>
            </a:pPr>
            <a:r>
              <a:rPr lang="en-US" dirty="0"/>
              <a:t>F</a:t>
            </a:r>
            <a:r>
              <a:rPr lang="en-CA" dirty="0"/>
              <a:t>our options on hardware and software concepts.</a:t>
            </a:r>
          </a:p>
          <a:p>
            <a:pPr marL="0" indent="0">
              <a:buNone/>
            </a:pPr>
            <a:r>
              <a:rPr lang="en-US" dirty="0"/>
              <a:t>D</a:t>
            </a:r>
            <a:r>
              <a:rPr lang="en-CA"/>
              <a:t>o any two</a:t>
            </a:r>
            <a:r>
              <a:rPr lang="en-CA" dirty="0"/>
              <a:t>.</a:t>
            </a:r>
            <a:endParaRPr lang="en-US" dirty="0"/>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737" y="1275606"/>
            <a:ext cx="359863" cy="360040"/>
          </a:xfrm>
          <a:prstGeom prst="rect">
            <a:avLst/>
          </a:prstGeom>
        </p:spPr>
      </p:pic>
    </p:spTree>
    <p:extLst>
      <p:ext uri="{BB962C8B-B14F-4D97-AF65-F5344CB8AC3E}">
        <p14:creationId xmlns:p14="http://schemas.microsoft.com/office/powerpoint/2010/main" val="4027366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131590"/>
            <a:ext cx="8579296" cy="3909024"/>
          </a:xfrm>
        </p:spPr>
        <p:txBody>
          <a:bodyPr>
            <a:normAutofit/>
          </a:bodyPr>
          <a:lstStyle/>
          <a:p>
            <a:pPr marL="0" indent="0">
              <a:buNone/>
            </a:pPr>
            <a:r>
              <a:rPr lang="en-CA" spc="-100" dirty="0">
                <a:solidFill>
                  <a:schemeClr val="tx2"/>
                </a:solidFill>
                <a:latin typeface="Franklin Gothic Demi" pitchFamily="34" charset="0"/>
                <a:ea typeface="+mj-ea"/>
                <a:cs typeface="+mj-cs"/>
              </a:rPr>
              <a:t>A new thing is invented:</a:t>
            </a:r>
          </a:p>
          <a:p>
            <a:r>
              <a:rPr lang="en-CA" dirty="0"/>
              <a:t>“But what ... is it good for?” </a:t>
            </a:r>
          </a:p>
          <a:p>
            <a:pPr lvl="1"/>
            <a:r>
              <a:rPr lang="en-CA" dirty="0"/>
              <a:t>Engineer at the Advanced Computing Systems Division of IBM commenting on the microchip in 1968.</a:t>
            </a:r>
          </a:p>
          <a:p>
            <a:pPr marL="0" indent="0">
              <a:buNone/>
            </a:pPr>
            <a:r>
              <a:rPr lang="en-US" spc="-100" dirty="0">
                <a:solidFill>
                  <a:schemeClr val="tx2"/>
                </a:solidFill>
                <a:latin typeface="Franklin Gothic Demi" pitchFamily="34" charset="0"/>
                <a:ea typeface="+mj-ea"/>
                <a:cs typeface="+mj-cs"/>
              </a:rPr>
              <a:t>The new thing is made useful:</a:t>
            </a:r>
            <a:endParaRPr lang="en-CA" spc="-100" dirty="0">
              <a:solidFill>
                <a:schemeClr val="tx2"/>
              </a:solidFill>
              <a:latin typeface="Franklin Gothic Demi" pitchFamily="34" charset="0"/>
              <a:ea typeface="+mj-ea"/>
              <a:cs typeface="+mj-cs"/>
            </a:endParaRPr>
          </a:p>
          <a:p>
            <a:r>
              <a:rPr lang="en-CA" dirty="0"/>
              <a:t>“Discovery consists of seeing what everybody has seen and thinking what nobody has thought.” </a:t>
            </a:r>
          </a:p>
          <a:p>
            <a:pPr lvl="1"/>
            <a:r>
              <a:rPr lang="en-CA" dirty="0"/>
              <a:t>Albert Szent-Gyorgyi (Nobel Prize for Medicine, 1937)</a:t>
            </a:r>
          </a:p>
        </p:txBody>
      </p:sp>
      <p:sp>
        <p:nvSpPr>
          <p:cNvPr id="6" name="Title 1"/>
          <p:cNvSpPr>
            <a:spLocks noGrp="1"/>
          </p:cNvSpPr>
          <p:nvPr>
            <p:ph type="title"/>
          </p:nvPr>
        </p:nvSpPr>
        <p:spPr>
          <a:xfrm>
            <a:off x="457200" y="339502"/>
            <a:ext cx="8229600" cy="742950"/>
          </a:xfrm>
        </p:spPr>
        <p:txBody>
          <a:bodyPr>
            <a:noAutofit/>
          </a:bodyPr>
          <a:lstStyle/>
          <a:p>
            <a:r>
              <a:rPr lang="en-US" sz="2800" dirty="0"/>
              <a:t>History of Computing</a:t>
            </a:r>
          </a:p>
        </p:txBody>
      </p:sp>
      <p:pic>
        <p:nvPicPr>
          <p:cNvPr id="5" name="Online Media 4">
            <a:hlinkClick r:id="" action="ppaction://media"/>
            <a:extLst>
              <a:ext uri="{FF2B5EF4-FFF2-40B4-BE49-F238E27FC236}">
                <a16:creationId xmlns:a16="http://schemas.microsoft.com/office/drawing/2014/main" id="{C48573C6-C8F3-4C68-8B48-3B52657A8B38}"/>
              </a:ext>
            </a:extLst>
          </p:cNvPr>
          <p:cNvPicPr>
            <a:picLocks noRot="1" noChangeAspect="1"/>
          </p:cNvPicPr>
          <p:nvPr>
            <a:videoFile r:link="rId1"/>
          </p:nvPr>
        </p:nvPicPr>
        <p:blipFill>
          <a:blip r:embed="rId4"/>
          <a:stretch>
            <a:fillRect/>
          </a:stretch>
        </p:blipFill>
        <p:spPr>
          <a:xfrm>
            <a:off x="5670309" y="357470"/>
            <a:ext cx="3048000" cy="1714500"/>
          </a:xfrm>
          <a:prstGeom prst="rect">
            <a:avLst/>
          </a:prstGeom>
        </p:spPr>
      </p:pic>
    </p:spTree>
    <p:extLst>
      <p:ext uri="{BB962C8B-B14F-4D97-AF65-F5344CB8AC3E}">
        <p14:creationId xmlns:p14="http://schemas.microsoft.com/office/powerpoint/2010/main" val="2548092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359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457200" y="339502"/>
            <a:ext cx="8229600" cy="742950"/>
          </a:xfrm>
        </p:spPr>
        <p:txBody>
          <a:bodyPr>
            <a:noAutofit/>
          </a:bodyPr>
          <a:lstStyle/>
          <a:p>
            <a:r>
              <a:rPr lang="en-US" sz="2800" dirty="0"/>
              <a:t>Early Computers</a:t>
            </a:r>
          </a:p>
        </p:txBody>
      </p:sp>
      <p:pic>
        <p:nvPicPr>
          <p:cNvPr id="6" name="Picture Placeholder 5"/>
          <p:cNvPicPr>
            <a:picLocks noChangeAspect="1"/>
          </p:cNvPicPr>
          <p:nvPr/>
        </p:nvPicPr>
        <p:blipFill rotWithShape="1">
          <a:blip r:embed="rId3" cstate="print">
            <a:extLst>
              <a:ext uri="{28A0092B-C50C-407E-A947-70E740481C1C}">
                <a14:useLocalDpi xmlns:a14="http://schemas.microsoft.com/office/drawing/2010/main" val="0"/>
              </a:ext>
            </a:extLst>
          </a:blip>
          <a:srcRect l="3077" r="13958" b="5738"/>
          <a:stretch/>
        </p:blipFill>
        <p:spPr>
          <a:xfrm>
            <a:off x="2502023" y="1218729"/>
            <a:ext cx="4139953" cy="3886200"/>
          </a:xfrm>
          <a:prstGeom prst="rect">
            <a:avLst/>
          </a:prstGeom>
        </p:spPr>
      </p:pic>
    </p:spTree>
    <p:extLst>
      <p:ext uri="{BB962C8B-B14F-4D97-AF65-F5344CB8AC3E}">
        <p14:creationId xmlns:p14="http://schemas.microsoft.com/office/powerpoint/2010/main" val="123531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9502"/>
            <a:ext cx="8229600" cy="299492"/>
          </a:xfrm>
        </p:spPr>
        <p:txBody>
          <a:bodyPr>
            <a:noAutofit/>
          </a:bodyPr>
          <a:lstStyle/>
          <a:p>
            <a:r>
              <a:rPr lang="en-CA" sz="2400" dirty="0"/>
              <a:t>NACA (NASA) High Speed Flight Station Computer Room (1949)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4815" y="704362"/>
            <a:ext cx="5494370" cy="4299942"/>
          </a:xfrm>
          <a:prstGeom prst="rect">
            <a:avLst/>
          </a:prstGeom>
        </p:spPr>
      </p:pic>
    </p:spTree>
    <p:extLst>
      <p:ext uri="{BB962C8B-B14F-4D97-AF65-F5344CB8AC3E}">
        <p14:creationId xmlns:p14="http://schemas.microsoft.com/office/powerpoint/2010/main" val="2349169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364" y="411510"/>
            <a:ext cx="8363272" cy="443508"/>
          </a:xfrm>
        </p:spPr>
        <p:txBody>
          <a:bodyPr>
            <a:noAutofit/>
          </a:bodyPr>
          <a:lstStyle/>
          <a:p>
            <a:pPr algn="ctr"/>
            <a:r>
              <a:rPr lang="en-CA" sz="2400" dirty="0"/>
              <a:t>ENIAC (Electronic Numerical Integrator And Computer) 1946</a:t>
            </a:r>
          </a:p>
        </p:txBody>
      </p:sp>
      <p:pic>
        <p:nvPicPr>
          <p:cNvPr id="3" name="Picture 2">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915566"/>
            <a:ext cx="6096000" cy="4019550"/>
          </a:xfrm>
          <a:prstGeom prst="rect">
            <a:avLst/>
          </a:prstGeom>
        </p:spPr>
      </p:pic>
    </p:spTree>
    <p:extLst>
      <p:ext uri="{BB962C8B-B14F-4D97-AF65-F5344CB8AC3E}">
        <p14:creationId xmlns:p14="http://schemas.microsoft.com/office/powerpoint/2010/main" val="17276879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12791</TotalTime>
  <Words>3599</Words>
  <Application>Microsoft Office PowerPoint</Application>
  <PresentationFormat>On-screen Show (16:9)</PresentationFormat>
  <Paragraphs>444</Paragraphs>
  <Slides>29</Slides>
  <Notes>29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Consolas</vt:lpstr>
      <vt:lpstr>Courier New</vt:lpstr>
      <vt:lpstr>Franklin Gothic Demi</vt:lpstr>
      <vt:lpstr>Times New Roman</vt:lpstr>
      <vt:lpstr>Webdings</vt:lpstr>
      <vt:lpstr>Wingdings</vt:lpstr>
      <vt:lpstr>Clarity</vt:lpstr>
      <vt:lpstr>Computer Principles for Programmers</vt:lpstr>
      <vt:lpstr>Quiz</vt:lpstr>
      <vt:lpstr>News of the Week</vt:lpstr>
      <vt:lpstr>Agenda</vt:lpstr>
      <vt:lpstr>Agenda (Cont’d)</vt:lpstr>
      <vt:lpstr>History of Computing</vt:lpstr>
      <vt:lpstr>Early Computers</vt:lpstr>
      <vt:lpstr>NACA (NASA) High Speed Flight Station Computer Room (1949) </vt:lpstr>
      <vt:lpstr>ENIAC (Electronic Numerical Integrator And Computer) 1946</vt:lpstr>
      <vt:lpstr>Mainframes, minis, and mid-range.</vt:lpstr>
      <vt:lpstr>IBM PC, Model 5150, 1981  &amp;  VisiCalc</vt:lpstr>
      <vt:lpstr>Charles Babbage's Difference Engine No. 2  •simpler than his Analytical Engine •8,000 parts •5 tons •11 feet long</vt:lpstr>
      <vt:lpstr>Short history of Programming Languages</vt:lpstr>
      <vt:lpstr>The first program</vt:lpstr>
      <vt:lpstr>PowerPoint Presentation</vt:lpstr>
      <vt:lpstr>PowerPoint Presentation</vt:lpstr>
      <vt:lpstr> Ada Lovelace Grace Hopper         1815 – 1852 1906 -- 1992</vt:lpstr>
      <vt:lpstr>Short history of Programming Languages</vt:lpstr>
      <vt:lpstr>Short history of Programming Languages (Cont’d)</vt:lpstr>
      <vt:lpstr>Short history of Programming Languages (Cont’d)</vt:lpstr>
      <vt:lpstr>Short history of Programming Languages (Cont’d)</vt:lpstr>
      <vt:lpstr>Levels and Types of Programming Languages</vt:lpstr>
      <vt:lpstr>High vs Low Level Programming Languages</vt:lpstr>
      <vt:lpstr>Types of Programming Languages</vt:lpstr>
      <vt:lpstr>Types of Programming Languages</vt:lpstr>
      <vt:lpstr>Types of Programming Languages (Cont’d)</vt:lpstr>
      <vt:lpstr>Types of Non-Programming Languages</vt:lpstr>
      <vt:lpstr>Glossary of Hardware Devices </vt:lpstr>
      <vt:lpstr>Glossary: what do we mean by Algorithm, Code, and Programming?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Reza Khojasteh</dc:creator>
  <cp:lastModifiedBy>Tim McKenna</cp:lastModifiedBy>
  <cp:revision>596</cp:revision>
  <cp:lastPrinted>2017-09-26T13:40:50Z</cp:lastPrinted>
  <dcterms:created xsi:type="dcterms:W3CDTF">2016-05-30T19:06:58Z</dcterms:created>
  <dcterms:modified xsi:type="dcterms:W3CDTF">2018-09-29T18:31:33Z</dcterms:modified>
</cp:coreProperties>
</file>